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6" r:id="rId10"/>
    <p:sldId id="265" r:id="rId11"/>
    <p:sldId id="263" r:id="rId12"/>
    <p:sldId id="264" r:id="rId13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0006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ұсынған мәтін. Нормативтік құжаттың деректемелері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Дереккөз: пайдаланушы мәтіні. Формулалар түпнұсқаға сәйкес сақталды. M, R және Pn белгілерінің анықтамалары мен пайызды бағаға ауыстыру шектері бастапқы мәтінде берілмеген.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CCE2CA91-EDC0-4943-B676-6ED3F2B87AD5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BEF5B0D-1185-40C8-AE8F-D57697A6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4F9E68AA-3D03-4346-B9FC-9BF2E3CF7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C500FAFB-D63C-4EBC-8C21-A77B19A95432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C197995B-7635-4955-9B3D-C7C5C6432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4349B745-5EBB-4EC3-8210-DFE12A8DE7D4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CCE54B7-0B2F-4C16-BC05-A673D8F63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D074EA82-1F75-4744-AF7D-4493EFF5A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380407C0-7155-411C-A9C1-CBB4AA297117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14AA675-5F90-4FF8-8802-14A4ED95B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B8F0CEED-05D2-4A0A-9219-7C2F623C3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283A13D7-E003-49B2-B41E-0E4216C4035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570035DC-550F-4270-8767-2F345DB85A67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ADAB7AF-81D3-402C-AAE9-DA843842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43498E91-A0C9-480B-B7EC-3CB6D6E69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6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9CBE384-3479-4153-9CF8-70B1BE74B312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2–4-сыныптарда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D3366F-23E0-495E-8905-54DB4DB4EFAC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279CE2D-2D7B-4937-9B97-F0D217804AC9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BCE6E4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2–4-сыныптарда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4CB48C6-B4A7-444F-969A-D76E1B95930F}"/>
              </a:ext>
            </a:extLst>
          </p:cNvPr>
          <p:cNvSpPr>
            <a:spLocks noGrp="1"/>
          </p:cNvSpPr>
          <p:nvPr/>
        </p:nvSpPr>
        <p:spPr>
          <a:xfrm>
            <a:off x="609600" y="1236009"/>
            <a:ext cx="10953750" cy="2524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Дене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шынықтыру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» 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пәні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бойынша</a:t>
            </a:r>
            <a:endParaRPr sz="42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білім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алушылардың</a:t>
            </a:r>
            <a:endParaRPr sz="42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үлгерімін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4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2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тәртібі</a:t>
            </a:r>
            <a:endParaRPr sz="42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3016C1D-34A2-4CC4-8900-E9B953E90D38}"/>
              </a:ext>
            </a:extLst>
          </p:cNvPr>
          <p:cNvSpPr>
            <a:spLocks noGrp="1"/>
          </p:cNvSpPr>
          <p:nvPr/>
        </p:nvSpPr>
        <p:spPr>
          <a:xfrm>
            <a:off x="459441" y="4505325"/>
            <a:ext cx="1028700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BCE6E4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Жаңа</a:t>
            </a:r>
            <a:r>
              <a:rPr sz="2250" b="0" dirty="0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2250" b="0" dirty="0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жүйесінің</a:t>
            </a:r>
            <a:r>
              <a:rPr sz="2250" b="0" dirty="0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құрылымы</a:t>
            </a:r>
            <a:r>
              <a:rPr sz="2250" b="0" dirty="0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,</a:t>
            </a:r>
          </a:p>
          <a:p>
            <a:pPr>
              <a:defRPr sz="2250" b="0">
                <a:solidFill>
                  <a:srgbClr val="BCE6E4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талаптары</a:t>
            </a:r>
            <a:r>
              <a:rPr sz="2250" b="0" dirty="0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мен</a:t>
            </a:r>
            <a:r>
              <a:rPr sz="2250" b="0" dirty="0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әдістемелік</a:t>
            </a:r>
            <a:r>
              <a:rPr sz="2250" b="0" dirty="0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BCE6E4"/>
                </a:solidFill>
                <a:latin typeface="DejaVu Sans"/>
                <a:ea typeface="DejaVu Sans"/>
                <a:cs typeface="DejaVu Sans"/>
              </a:rPr>
              <a:t>ерекшеліктері</a:t>
            </a:r>
            <a:endParaRPr sz="2250" b="0" dirty="0">
              <a:solidFill>
                <a:srgbClr val="BCE6E4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E3AA6D-B979-4F47-9CE5-C90D71BCAD37}"/>
              </a:ext>
            </a:extLst>
          </p:cNvPr>
          <p:cNvSpPr>
            <a:spLocks noGrp="1"/>
          </p:cNvSpPr>
          <p:nvPr/>
        </p:nvSpPr>
        <p:spPr>
          <a:xfrm>
            <a:off x="1588994" y="5200650"/>
            <a:ext cx="10287000" cy="1195387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2250" b="0">
                <a:solidFill>
                  <a:srgbClr val="BCE6E4"/>
                </a:solidFill>
                <a:latin typeface="DejaVu Sans"/>
                <a:ea typeface="DejaVu Sans"/>
                <a:cs typeface="DejaVu Sans"/>
              </a:defRPr>
            </a:pPr>
            <a:r>
              <a:rPr lang="ru-RU" dirty="0"/>
              <a:t>Алматы </a:t>
            </a:r>
            <a:r>
              <a:rPr lang="ru-RU" dirty="0" err="1"/>
              <a:t>қаласы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«№116 </a:t>
            </a:r>
            <a:r>
              <a:rPr lang="ru-RU" dirty="0" err="1"/>
              <a:t>жалпы</a:t>
            </a:r>
            <a:r>
              <a:rPr lang="ru-RU" dirty="0"/>
              <a:t> </a:t>
            </a:r>
            <a:r>
              <a:rPr lang="ru-RU" dirty="0" err="1"/>
              <a:t>білім</a:t>
            </a:r>
            <a:r>
              <a:rPr lang="ru-RU" dirty="0"/>
              <a:t> </a:t>
            </a:r>
            <a:r>
              <a:rPr lang="ru-RU" dirty="0" err="1"/>
              <a:t>беретін</a:t>
            </a:r>
            <a:r>
              <a:rPr lang="ru-RU" dirty="0"/>
              <a:t> </a:t>
            </a:r>
            <a:r>
              <a:rPr lang="ru-RU" dirty="0" err="1"/>
              <a:t>мектеп</a:t>
            </a:r>
            <a:r>
              <a:rPr lang="ru-RU" dirty="0"/>
              <a:t>» КММ директоры</a:t>
            </a:r>
            <a:br>
              <a:rPr lang="ru-RU" dirty="0"/>
            </a:br>
            <a:r>
              <a:rPr lang="ru-RU" dirty="0" err="1"/>
              <a:t>Мейрханова</a:t>
            </a:r>
            <a:r>
              <a:rPr lang="ru-RU" dirty="0"/>
              <a:t> Зухра </a:t>
            </a:r>
            <a:r>
              <a:rPr lang="ru-RU" dirty="0" err="1"/>
              <a:t>Дузбаевна</a:t>
            </a:r>
            <a:endParaRPr sz="2250" b="0" dirty="0">
              <a:solidFill>
                <a:srgbClr val="BCE6E4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85988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66FF2D5-544D-4C20-905C-28AE8F1B740B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Нормативтік негіздер және бағалау жүйесі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5031D2-FFE4-464E-B4F5-140319871B70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60D9ED-4D32-4AF2-9D43-05B387A6ACD2}"/>
              </a:ext>
            </a:extLst>
          </p:cNvPr>
          <p:cNvSpPr>
            <a:spLocks noGrp="1"/>
          </p:cNvSpPr>
          <p:nvPr/>
        </p:nvSpPr>
        <p:spPr>
          <a:xfrm>
            <a:off x="609600" y="1619250"/>
            <a:ext cx="447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Формативтік бағалау (ФБ)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EA2622-5C5D-4886-920D-9CA8CCCB28FD}"/>
              </a:ext>
            </a:extLst>
          </p:cNvPr>
          <p:cNvSpPr>
            <a:spLocks noGrp="1"/>
          </p:cNvSpPr>
          <p:nvPr/>
        </p:nvSpPr>
        <p:spPr>
          <a:xfrm>
            <a:off x="5238750" y="1657350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Күнделікті сабақта өтеді.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9ABC3C-894F-4C23-BED6-811DBC964ABF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447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Аралық бағалау (АБ)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C98F08-222A-4BF3-8F9B-9A025E6BE8D0}"/>
              </a:ext>
            </a:extLst>
          </p:cNvPr>
          <p:cNvSpPr>
            <a:spLocks noGrp="1"/>
          </p:cNvSpPr>
          <p:nvPr/>
        </p:nvSpPr>
        <p:spPr>
          <a:xfrm>
            <a:off x="5238750" y="2752725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Тоқсанына 1 рет өткізіледі.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71ADA27-A2C4-4855-A4E7-3E3E39E50888}"/>
              </a:ext>
            </a:extLst>
          </p:cNvPr>
          <p:cNvSpPr>
            <a:spLocks noGrp="1"/>
          </p:cNvSpPr>
          <p:nvPr/>
        </p:nvSpPr>
        <p:spPr>
          <a:xfrm>
            <a:off x="609600" y="3810000"/>
            <a:ext cx="447675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Қорытынды бағалау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DDAB9C-4E33-40EE-8B2E-3BE611B62AD5}"/>
              </a:ext>
            </a:extLst>
          </p:cNvPr>
          <p:cNvSpPr>
            <a:spLocks noGrp="1"/>
          </p:cNvSpPr>
          <p:nvPr/>
        </p:nvSpPr>
        <p:spPr>
          <a:xfrm>
            <a:off x="5238750" y="3848100"/>
            <a:ext cx="619125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Тоқсандық және жылдық бағалау.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16EECF8-F9C3-4636-BC76-FCBD88E1FDEC}"/>
              </a:ext>
            </a:extLst>
          </p:cNvPr>
          <p:cNvSpPr>
            <a:spLocks noGrp="1"/>
          </p:cNvSpPr>
          <p:nvPr/>
        </p:nvSpPr>
        <p:spPr>
          <a:xfrm>
            <a:off x="609600" y="5095875"/>
            <a:ext cx="42862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Маңызды ережелер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495C27-E2A9-4DF8-89B4-4D6DD0609942}"/>
              </a:ext>
            </a:extLst>
          </p:cNvPr>
          <p:cNvSpPr>
            <a:spLocks noGrp="1"/>
          </p:cNvSpPr>
          <p:nvPr/>
        </p:nvSpPr>
        <p:spPr>
          <a:xfrm>
            <a:off x="609600" y="5619750"/>
            <a:ext cx="102870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1-сыныпта оқушылар бағаланбайды.</a:t>
            </a:r>
          </a:p>
          <a:p>
            <a:pPr>
              <a:def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Тәртіп немесе тәртіпті бұзу үшін балл төмендетілмейді.</a:t>
            </a:r>
          </a:p>
        </p:txBody>
      </p:sp>
    </p:spTree>
    <p:extLst>
      <p:ext uri="{BB962C8B-B14F-4D97-AF65-F5344CB8AC3E}">
        <p14:creationId xmlns:p14="http://schemas.microsoft.com/office/powerpoint/2010/main" val="777923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62E9304-356F-4CCD-803C-BC9D80813FF7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Формативтік бағалауды жүргізу тәртібі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EE1E257-BAE0-4622-AB87-57E2ACC8B439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507472A-9C0A-406E-9A54-EE974CBB489D}"/>
              </a:ext>
            </a:extLst>
          </p:cNvPr>
          <p:cNvSpPr>
            <a:spLocks noGrp="1"/>
          </p:cNvSpPr>
          <p:nvPr/>
        </p:nvSpPr>
        <p:spPr>
          <a:xfrm>
            <a:off x="609600" y="1381125"/>
            <a:ext cx="52578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2-2. Мақсаты және кері байланыс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94932D2-D14B-44F2-83DD-731C19825056}"/>
              </a:ext>
            </a:extLst>
          </p:cNvPr>
          <p:cNvSpPr>
            <a:spLocks noGrp="1"/>
          </p:cNvSpPr>
          <p:nvPr/>
        </p:nvSpPr>
        <p:spPr>
          <a:xfrm>
            <a:off x="609600" y="1857375"/>
            <a:ext cx="5257800" cy="2286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just">
              <a:defRPr sz="15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Формативтік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оның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ішінде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үй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тапсырмасын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, 2–4-сынып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білім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алушыларының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оқу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мақсаттарына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қол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жеткізуін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мониторингтеу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және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сабақ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барысында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сараланған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жұмысты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одан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әрі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ұйымдастыру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мақсатында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жүргізіледі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және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педагогтің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білім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алушылармен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жазбаша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және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(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немесе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)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ауызша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нысандарда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кері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байланыс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беруі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арқылы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жүзеге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асырылады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68ABFC3-0171-4ED1-916E-4EB56207C6F1}"/>
              </a:ext>
            </a:extLst>
          </p:cNvPr>
          <p:cNvSpPr>
            <a:spLocks noGrp="1"/>
          </p:cNvSpPr>
          <p:nvPr/>
        </p:nvSpPr>
        <p:spPr>
          <a:xfrm>
            <a:off x="609600" y="4143375"/>
            <a:ext cx="52578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2-3. Бағалауды ұйымдастыру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76B167-9E85-4DBF-863D-6E30521DBB7B}"/>
              </a:ext>
            </a:extLst>
          </p:cNvPr>
          <p:cNvSpPr>
            <a:spLocks noGrp="1"/>
          </p:cNvSpPr>
          <p:nvPr/>
        </p:nvSpPr>
        <p:spPr>
          <a:xfrm>
            <a:off x="609600" y="4619625"/>
            <a:ext cx="5257800" cy="2190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just">
              <a:defRPr sz="15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Сабақта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формативтік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жүргізу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кезінде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педагог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академиялық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адалдық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қағидаттарын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сақтай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отырып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білім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алушылардың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санын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нысандарын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әдістері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мен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тәсілдерін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дербес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айқындайды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Бұл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ретте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білім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алушы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әрбір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оқу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пәні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бойынша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тоқсан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ішінде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өткізілген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сабақтардың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жалпы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санының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кемінде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30 %-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ында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бағаланады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5413AC-EF11-4F8C-B5CE-7B0759AD4427}"/>
              </a:ext>
            </a:extLst>
          </p:cNvPr>
          <p:cNvSpPr>
            <a:spLocks noGrp="1"/>
          </p:cNvSpPr>
          <p:nvPr/>
        </p:nvSpPr>
        <p:spPr>
          <a:xfrm>
            <a:off x="6334125" y="1381125"/>
            <a:ext cx="5238750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2-4. Нәтижелерді тіркеу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6E327C3-AA35-4867-9F68-1ED663DD7115}"/>
              </a:ext>
            </a:extLst>
          </p:cNvPr>
          <p:cNvSpPr>
            <a:spLocks noGrp="1"/>
          </p:cNvSpPr>
          <p:nvPr/>
        </p:nvSpPr>
        <p:spPr>
          <a:xfrm>
            <a:off x="6334125" y="1857375"/>
            <a:ext cx="5238750" cy="1381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Формативтік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нәтижелерін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басып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шығару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және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қағаз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түрінде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сақтау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талап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етілмейді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</a:t>
            </a:r>
          </a:p>
          <a:p>
            <a:pPr algn="just">
              <a:defRPr sz="15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Формативтік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нәтижелері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электрондық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(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қағаз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)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журналда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балл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түрінде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тіркеледі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EC6C086-4273-4A65-A38B-F70DF943D49D}"/>
              </a:ext>
            </a:extLst>
          </p:cNvPr>
          <p:cNvSpPr>
            <a:spLocks noGrp="1"/>
          </p:cNvSpPr>
          <p:nvPr/>
        </p:nvSpPr>
        <p:spPr>
          <a:xfrm>
            <a:off x="6334125" y="3429000"/>
            <a:ext cx="5238750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2-5. Балл қою тәртібі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4C4B327-3C2B-4205-87C6-A5223FBC758B}"/>
              </a:ext>
            </a:extLst>
          </p:cNvPr>
          <p:cNvSpPr>
            <a:spLocks noGrp="1"/>
          </p:cNvSpPr>
          <p:nvPr/>
        </p:nvSpPr>
        <p:spPr>
          <a:xfrm>
            <a:off x="6334125" y="3905250"/>
            <a:ext cx="5238750" cy="2524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just">
              <a:defRPr sz="15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Формативтік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1-ден 10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балға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дейінгі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шкала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бойынша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жүзеге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асырылады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Сабақ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үшін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қойылатын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балл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білім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алушының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үй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тапсырмасын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және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сабақ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барысында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берілген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тапсырмаларды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орындау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нәтижелерін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қосу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арқылы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айқындалады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Балдар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электрондық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(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қағаз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)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журналға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ағымдағы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күн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аяқталғаннан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кешіктірілмей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енгізіледі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Электрондық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журналға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балдар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қою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кезінде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педагог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түсініктемелер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енгізе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50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алады</a:t>
            </a:r>
            <a:r>
              <a:rPr sz="150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043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32FC4C2-5A2D-403D-B5A6-B7B0BEBC509A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Формативтік бағалау талаптары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88ED25-6F34-4EFE-823C-74EF74BF1F8A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1982781-5EB1-4C11-8BE7-A708CC719699}"/>
              </a:ext>
            </a:extLst>
          </p:cNvPr>
          <p:cNvSpPr>
            <a:spLocks noGrp="1"/>
          </p:cNvSpPr>
          <p:nvPr/>
        </p:nvSpPr>
        <p:spPr>
          <a:xfrm>
            <a:off x="609600" y="1609725"/>
            <a:ext cx="5429250" cy="819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Кемінде 30%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E60A6C0-A12E-494A-9070-FDB5AE57C8DC}"/>
              </a:ext>
            </a:extLst>
          </p:cNvPr>
          <p:cNvSpPr>
            <a:spLocks noGrp="1"/>
          </p:cNvSpPr>
          <p:nvPr/>
        </p:nvSpPr>
        <p:spPr>
          <a:xfrm>
            <a:off x="609600" y="2524125"/>
            <a:ext cx="5619750" cy="1009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Тоқсан ішіндегі сабақтардың кемінде</a:t>
            </a:r>
          </a:p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30%-ында мұғалім оқушыны бағалауы тиіс.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A23A69C-C534-4430-A701-5176BC2A3C0B}"/>
              </a:ext>
            </a:extLst>
          </p:cNvPr>
          <p:cNvSpPr>
            <a:spLocks noGrp="1"/>
          </p:cNvSpPr>
          <p:nvPr/>
        </p:nvSpPr>
        <p:spPr>
          <a:xfrm>
            <a:off x="7143750" y="1609725"/>
            <a:ext cx="428625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1–10 балл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0CA4926-A147-4CA0-A43F-B79A6F995E7E}"/>
              </a:ext>
            </a:extLst>
          </p:cNvPr>
          <p:cNvSpPr>
            <a:spLocks noGrp="1"/>
          </p:cNvSpPr>
          <p:nvPr/>
        </p:nvSpPr>
        <p:spPr>
          <a:xfrm>
            <a:off x="7143750" y="2533650"/>
            <a:ext cx="4191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 шкаласы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ED758CD-4F67-4CEA-B0A7-35DB2915638B}"/>
              </a:ext>
            </a:extLst>
          </p:cNvPr>
          <p:cNvSpPr>
            <a:spLocks noGrp="1"/>
          </p:cNvSpPr>
          <p:nvPr/>
        </p:nvSpPr>
        <p:spPr>
          <a:xfrm>
            <a:off x="609600" y="3971925"/>
            <a:ext cx="5238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Бағалаудың құрамы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86BCB07-005D-4CFD-A423-DDD77F8CAF8F}"/>
              </a:ext>
            </a:extLst>
          </p:cNvPr>
          <p:cNvSpPr>
            <a:spLocks noGrp="1"/>
          </p:cNvSpPr>
          <p:nvPr/>
        </p:nvSpPr>
        <p:spPr>
          <a:xfrm>
            <a:off x="609600" y="4572000"/>
            <a:ext cx="561975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Сабақтағы тапсырмалар мен</a:t>
            </a:r>
          </a:p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үй тапсырмасының балдары қосылады.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C5764BF-4CA4-42AE-86DC-F09B45DEE795}"/>
              </a:ext>
            </a:extLst>
          </p:cNvPr>
          <p:cNvSpPr>
            <a:spLocks noGrp="1"/>
          </p:cNvSpPr>
          <p:nvPr/>
        </p:nvSpPr>
        <p:spPr>
          <a:xfrm>
            <a:off x="7143750" y="3971925"/>
            <a:ext cx="4191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Журналға тіркеу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9DA551-7C5B-483A-8CB4-A1A5E4AC62DB}"/>
              </a:ext>
            </a:extLst>
          </p:cNvPr>
          <p:cNvSpPr>
            <a:spLocks noGrp="1"/>
          </p:cNvSpPr>
          <p:nvPr/>
        </p:nvSpPr>
        <p:spPr>
          <a:xfrm>
            <a:off x="7143750" y="4572000"/>
            <a:ext cx="41910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Ағымдағы күн аяқталғанша</a:t>
            </a:r>
          </a:p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журналға енгізіледі.</a:t>
            </a:r>
          </a:p>
        </p:txBody>
      </p:sp>
    </p:spTree>
    <p:extLst>
      <p:ext uri="{BB962C8B-B14F-4D97-AF65-F5344CB8AC3E}">
        <p14:creationId xmlns:p14="http://schemas.microsoft.com/office/powerpoint/2010/main" val="1029596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228E584-ED67-4363-98CD-978E288552FE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Аралық бағалау сипаттамасы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8C0236-A255-48FE-8AC1-D1094FDA4BB1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4990C9-DB78-45D1-BE53-0B27013DBECD}"/>
              </a:ext>
            </a:extLst>
          </p:cNvPr>
          <p:cNvSpPr>
            <a:spLocks noGrp="1"/>
          </p:cNvSpPr>
          <p:nvPr/>
        </p:nvSpPr>
        <p:spPr>
          <a:xfrm>
            <a:off x="609600" y="144780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Тоқсанына 1 рет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4A82F1-5E01-4BA5-8E0F-2154D13B092D}"/>
              </a:ext>
            </a:extLst>
          </p:cNvPr>
          <p:cNvSpPr>
            <a:spLocks noGrp="1"/>
          </p:cNvSpPr>
          <p:nvPr/>
        </p:nvSpPr>
        <p:spPr>
          <a:xfrm>
            <a:off x="609600" y="2524125"/>
            <a:ext cx="3048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2-сынып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3739B5-1929-4708-96B7-4512A2F5AA7A}"/>
              </a:ext>
            </a:extLst>
          </p:cNvPr>
          <p:cNvSpPr>
            <a:spLocks noGrp="1"/>
          </p:cNvSpPr>
          <p:nvPr/>
        </p:nvSpPr>
        <p:spPr>
          <a:xfrm>
            <a:off x="609600" y="3095625"/>
            <a:ext cx="3238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0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12 балл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138BA63-E70E-4F23-89BB-9F918DDCFC08}"/>
              </a:ext>
            </a:extLst>
          </p:cNvPr>
          <p:cNvSpPr>
            <a:spLocks noGrp="1"/>
          </p:cNvSpPr>
          <p:nvPr/>
        </p:nvSpPr>
        <p:spPr>
          <a:xfrm>
            <a:off x="4324350" y="2524125"/>
            <a:ext cx="3048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3-сынып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6C68083-6631-4BF5-A723-D89438F4DE62}"/>
              </a:ext>
            </a:extLst>
          </p:cNvPr>
          <p:cNvSpPr>
            <a:spLocks noGrp="1"/>
          </p:cNvSpPr>
          <p:nvPr/>
        </p:nvSpPr>
        <p:spPr>
          <a:xfrm>
            <a:off x="4324350" y="3095625"/>
            <a:ext cx="3238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0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14 балл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6F19400-FA5C-49D3-BCD7-76835D7FEAF1}"/>
              </a:ext>
            </a:extLst>
          </p:cNvPr>
          <p:cNvSpPr>
            <a:spLocks noGrp="1"/>
          </p:cNvSpPr>
          <p:nvPr/>
        </p:nvSpPr>
        <p:spPr>
          <a:xfrm>
            <a:off x="8039100" y="2524125"/>
            <a:ext cx="3048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4-сынып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251115-8C10-4ADE-A45D-84431D621E6C}"/>
              </a:ext>
            </a:extLst>
          </p:cNvPr>
          <p:cNvSpPr>
            <a:spLocks noGrp="1"/>
          </p:cNvSpPr>
          <p:nvPr/>
        </p:nvSpPr>
        <p:spPr>
          <a:xfrm>
            <a:off x="8039100" y="3095625"/>
            <a:ext cx="3238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0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16 балл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CAA872C-A6A7-48FF-BD08-D6998B7B2638}"/>
              </a:ext>
            </a:extLst>
          </p:cNvPr>
          <p:cNvSpPr>
            <a:spLocks noGrp="1"/>
          </p:cNvSpPr>
          <p:nvPr/>
        </p:nvSpPr>
        <p:spPr>
          <a:xfrm>
            <a:off x="609600" y="4552950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Тапсырмаларды әзірлеу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A5D85DB-CB85-4DE6-A815-29F83427AA01}"/>
              </a:ext>
            </a:extLst>
          </p:cNvPr>
          <p:cNvSpPr>
            <a:spLocks noGrp="1"/>
          </p:cNvSpPr>
          <p:nvPr/>
        </p:nvSpPr>
        <p:spPr>
          <a:xfrm>
            <a:off x="609600" y="5143500"/>
            <a:ext cx="10477500" cy="933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Мұғалім уәкілетті органның әдістемелік ұсынымдарына</a:t>
            </a:r>
          </a:p>
          <a:p>
            <a:pPr>
              <a:def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сәйкес тапсырмаларды өзі әзірлейді.</a:t>
            </a:r>
          </a:p>
        </p:txBody>
      </p:sp>
    </p:spTree>
    <p:extLst>
      <p:ext uri="{BB962C8B-B14F-4D97-AF65-F5344CB8AC3E}">
        <p14:creationId xmlns:p14="http://schemas.microsoft.com/office/powerpoint/2010/main" val="438009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2580093-5EA1-4612-A2E7-C5A4D2A22F88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Аралық</a:t>
            </a:r>
            <a:r>
              <a:rPr sz="3150" b="1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бағалауды</a:t>
            </a:r>
            <a:r>
              <a:rPr sz="3150" b="1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өткізу</a:t>
            </a:r>
            <a:r>
              <a:rPr sz="3150" b="1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150" b="1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нысандары</a:t>
            </a:r>
            <a:endParaRPr sz="3150" b="1" dirty="0">
              <a:solidFill>
                <a:srgbClr val="17364A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BD4A52-7002-4543-B93E-3EAD6F8886F4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133DDFF-3FB6-45B2-B9ED-938A0E190D0D}"/>
              </a:ext>
            </a:extLst>
          </p:cNvPr>
          <p:cNvSpPr>
            <a:spLocks noGrp="1"/>
          </p:cNvSpPr>
          <p:nvPr/>
        </p:nvSpPr>
        <p:spPr>
          <a:xfrm>
            <a:off x="609600" y="1514475"/>
            <a:ext cx="1095375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Нақты дене белсенділігі мен қимыл-қозғалыс дағдылары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9E6F74-2AD6-4644-829E-ED558E507518}"/>
              </a:ext>
            </a:extLst>
          </p:cNvPr>
          <p:cNvSpPr>
            <a:spLocks noGrp="1"/>
          </p:cNvSpPr>
          <p:nvPr/>
        </p:nvSpPr>
        <p:spPr>
          <a:xfrm>
            <a:off x="609600" y="2381250"/>
            <a:ext cx="1095375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Теорияны жаттауға емес, практикалық орындауға басымдық беріледі.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C9B1F8-C67D-41A7-B23C-9ACA9A742FFD}"/>
              </a:ext>
            </a:extLst>
          </p:cNvPr>
          <p:cNvSpPr>
            <a:spLocks noGrp="1"/>
          </p:cNvSpPr>
          <p:nvPr/>
        </p:nvSpPr>
        <p:spPr>
          <a:xfrm>
            <a:off x="609600" y="3305175"/>
            <a:ext cx="5905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Практикалық жұмыс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0BCB664-FDC2-4965-AA8E-ED216B51AF2D}"/>
              </a:ext>
            </a:extLst>
          </p:cNvPr>
          <p:cNvSpPr>
            <a:spLocks noGrp="1"/>
          </p:cNvSpPr>
          <p:nvPr/>
        </p:nvSpPr>
        <p:spPr>
          <a:xfrm>
            <a:off x="609600" y="3943350"/>
            <a:ext cx="6572250" cy="1809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Белгілі бір қашықтыққа жүгіру</a:t>
            </a:r>
          </a:p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Допты нысанаға лақтыру</a:t>
            </a:r>
          </a:p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Гимнастикалық жаттығулар кешені</a:t>
            </a:r>
          </a:p>
          <a:p>
            <a:pPr>
              <a:def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Жалпы дене дайындығы нормативтері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2BCF474-75DA-4708-8F6E-D13C8C8546C4}"/>
              </a:ext>
            </a:extLst>
          </p:cNvPr>
          <p:cNvSpPr>
            <a:spLocks noGrp="1"/>
          </p:cNvSpPr>
          <p:nvPr/>
        </p:nvSpPr>
        <p:spPr>
          <a:xfrm>
            <a:off x="7810500" y="3305175"/>
            <a:ext cx="37623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Командалық формат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B940F33-33F2-4297-91FA-783C130AD136}"/>
              </a:ext>
            </a:extLst>
          </p:cNvPr>
          <p:cNvSpPr>
            <a:spLocks noGrp="1"/>
          </p:cNvSpPr>
          <p:nvPr/>
        </p:nvSpPr>
        <p:spPr>
          <a:xfrm>
            <a:off x="7810500" y="4143375"/>
            <a:ext cx="3762375" cy="1143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Қозғалмалы ойындар</a:t>
            </a:r>
          </a:p>
          <a:p>
            <a:pPr>
              <a:def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мен эстафеталар</a:t>
            </a:r>
          </a:p>
        </p:txBody>
      </p:sp>
    </p:spTree>
    <p:extLst>
      <p:ext uri="{BB962C8B-B14F-4D97-AF65-F5344CB8AC3E}">
        <p14:creationId xmlns:p14="http://schemas.microsoft.com/office/powerpoint/2010/main" val="116714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2625F8-90F2-4D9A-9763-BDFD414DF376}"/>
              </a:ext>
            </a:extLst>
          </p:cNvPr>
          <p:cNvSpPr txBox="1"/>
          <p:nvPr/>
        </p:nvSpPr>
        <p:spPr>
          <a:xfrm>
            <a:off x="277906" y="166319"/>
            <a:ext cx="96101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БАСТАУЫШ БІЛІМ БЕРУ ДЕҢГЕЙІНІҢ 2–4-СЫНЫПТАРЫ БОЙЫНША АРАЛЫҚ БАҒАЛАУДЫ ӨТКІЗУГЕ АРНАЛҒАН ӘДІСТЕМЕЛІК ҰСЫНЫМДАР </a:t>
            </a:r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79E680-68DB-4B99-9773-0AE718B95833}"/>
              </a:ext>
            </a:extLst>
          </p:cNvPr>
          <p:cNvSpPr txBox="1"/>
          <p:nvPr/>
        </p:nvSpPr>
        <p:spPr>
          <a:xfrm>
            <a:off x="277905" y="927011"/>
            <a:ext cx="112686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Аралық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бағалаудың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негізгі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мақсаты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–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оқу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бағдарламасының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белгілі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бір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бөлігін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меңгеру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нәтижесінде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алушының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білімі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мен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дағдыларын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анықтау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оқу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мақсаттарына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жету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деңгейін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және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алдағы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оқу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жұмысына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бағыт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белгілеу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</a:p>
          <a:p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Аралық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барысында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алушының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тек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ақпаратты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есте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сақтауы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ғана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емес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алған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білімін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түсіндіруі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қолдануы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талдауы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тәжірибеде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пайдалануы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зерттеуі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және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қорытынды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жасай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алуы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ескеріледі.Тапсырмалар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пәннің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мазмұны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мен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ерекшелігіне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сәйкес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құрастырылуы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қажет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  <a:endParaRPr lang="ru-KZ" sz="1400" dirty="0">
              <a:latin typeface="DejaVu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F3D90-FA9A-490A-AA1B-EE59F0D86CF4}"/>
              </a:ext>
            </a:extLst>
          </p:cNvPr>
          <p:cNvSpPr txBox="1"/>
          <p:nvPr/>
        </p:nvSpPr>
        <p:spPr>
          <a:xfrm>
            <a:off x="367551" y="2795698"/>
            <a:ext cx="4249273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«Дене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шынықтыру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»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пәні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бойынша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2-4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сыныптарда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аралық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тоқсанына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1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рет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 err="1">
                <a:solidFill>
                  <a:srgbClr val="000000"/>
                </a:solidFill>
                <a:latin typeface="DejaVu Sans"/>
              </a:rPr>
              <a:t>жүргізіледі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</a:p>
          <a:p>
            <a:endParaRPr lang="ru-RU" sz="1400" b="0" i="0" u="none" strike="noStrike" baseline="0" dirty="0">
              <a:solidFill>
                <a:srgbClr val="000000"/>
              </a:solidFill>
              <a:latin typeface="DejaVu Sans"/>
            </a:endParaRPr>
          </a:p>
          <a:p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Аралық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мынадай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түрлерінде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ұйымдастырылады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: </a:t>
            </a:r>
          </a:p>
          <a:p>
            <a:endParaRPr lang="ru-RU" sz="1400" b="1" i="0" u="none" strike="noStrike" baseline="0" dirty="0">
              <a:solidFill>
                <a:srgbClr val="000000"/>
              </a:solidFill>
              <a:latin typeface="DejaVu Sans"/>
            </a:endParaRPr>
          </a:p>
          <a:p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практикалық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шығармашылық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жобалық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зерттеу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жұмысы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спорттық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жеке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командалық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1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00" b="0" i="1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  <a:endParaRPr lang="ru-KZ" sz="1400" i="1" dirty="0">
              <a:latin typeface="DejaVu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58F64A-6DF8-4468-B78F-E50FC7DA1AA2}"/>
              </a:ext>
            </a:extLst>
          </p:cNvPr>
          <p:cNvSpPr txBox="1"/>
          <p:nvPr/>
        </p:nvSpPr>
        <p:spPr>
          <a:xfrm>
            <a:off x="5172636" y="291130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Пән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бойынша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нақты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жұмысты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ұйымдастыру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үлгісі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endParaRPr lang="ru-KZ" sz="1400" b="1" dirty="0">
              <a:latin typeface="DejaVu San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2FED89-699D-4F79-8B90-FE9F75383E9C}"/>
              </a:ext>
            </a:extLst>
          </p:cNvPr>
          <p:cNvSpPr txBox="1"/>
          <p:nvPr/>
        </p:nvSpPr>
        <p:spPr>
          <a:xfrm>
            <a:off x="4616824" y="3872753"/>
            <a:ext cx="37472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	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Бағаланатын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1" i="0" u="none" strike="noStrike" baseline="0" dirty="0" err="1">
                <a:solidFill>
                  <a:srgbClr val="000000"/>
                </a:solidFill>
                <a:latin typeface="DejaVu Sans"/>
              </a:rPr>
              <a:t>дағдылар</a:t>
            </a:r>
            <a:r>
              <a:rPr lang="ru-RU" sz="140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	</a:t>
            </a:r>
          </a:p>
          <a:p>
            <a:r>
              <a:rPr lang="ru-RU" sz="1400" b="0" i="0" u="none" strike="noStrike" baseline="0" dirty="0">
                <a:solidFill>
                  <a:srgbClr val="000000"/>
                </a:solidFill>
                <a:latin typeface="DejaVu Sans"/>
              </a:rPr>
              <a:t>		</a:t>
            </a:r>
          </a:p>
        </p:txBody>
      </p:sp>
      <p:graphicFrame>
        <p:nvGraphicFramePr>
          <p:cNvPr id="20" name="Таблица 20">
            <a:extLst>
              <a:ext uri="{FF2B5EF4-FFF2-40B4-BE49-F238E27FC236}">
                <a16:creationId xmlns:a16="http://schemas.microsoft.com/office/drawing/2014/main" id="{6E01C320-D728-4078-B04D-1F58578E3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839553"/>
              </p:ext>
            </p:extLst>
          </p:nvPr>
        </p:nvGraphicFramePr>
        <p:xfrm>
          <a:off x="4371792" y="3674619"/>
          <a:ext cx="7452657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4219">
                  <a:extLst>
                    <a:ext uri="{9D8B030D-6E8A-4147-A177-3AD203B41FA5}">
                      <a16:colId xmlns:a16="http://schemas.microsoft.com/office/drawing/2014/main" val="1753045687"/>
                    </a:ext>
                  </a:extLst>
                </a:gridCol>
                <a:gridCol w="2484219">
                  <a:extLst>
                    <a:ext uri="{9D8B030D-6E8A-4147-A177-3AD203B41FA5}">
                      <a16:colId xmlns:a16="http://schemas.microsoft.com/office/drawing/2014/main" val="3773514274"/>
                    </a:ext>
                  </a:extLst>
                </a:gridCol>
                <a:gridCol w="2484219">
                  <a:extLst>
                    <a:ext uri="{9D8B030D-6E8A-4147-A177-3AD203B41FA5}">
                      <a16:colId xmlns:a16="http://schemas.microsoft.com/office/drawing/2014/main" val="21857491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kk-KZ" dirty="0">
                          <a:solidFill>
                            <a:schemeClr val="bg1"/>
                          </a:solidFill>
                        </a:rPr>
                        <a:t>ПӘН</a:t>
                      </a:r>
                      <a:endParaRPr lang="ru-KZ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Бағалау</a:t>
                      </a:r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жұмысының</a:t>
                      </a:r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800" b="1" i="0" u="none" strike="noStrike" baseline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үлгілері</a:t>
                      </a:r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</a:rPr>
                        <a:t> </a:t>
                      </a:r>
                      <a:endParaRPr lang="ru-KZ" dirty="0">
                        <a:solidFill>
                          <a:schemeClr val="bg1"/>
                        </a:solidFill>
                      </a:endParaRPr>
                    </a:p>
                    <a:p>
                      <a:endParaRPr lang="ru-KZ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Бағаланатын</a:t>
                      </a:r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0" u="none" strike="noStrike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дағдылар</a:t>
                      </a:r>
                      <a:r>
                        <a:rPr lang="ru-RU" sz="1800" b="1" i="0" u="none" strike="noStrike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74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/>
                        <a:t>Дене шынықтыру</a:t>
                      </a:r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спорттық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жеке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командалық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жұмыс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қимыл-қозғалыс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дағдылары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жаттығуларды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дұрыс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орындау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ережені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сақтау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командалық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u="none" strike="noStrike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әрекет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167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556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5E8B8AE-8B16-4E55-B829-DE3CAB465790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Бағаланатын дағдылар мен критерийлер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488CD5-CBDA-45D1-82D0-959D190C93C3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6A4236-E6CC-4D52-953C-464656F4B8F3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96F7530-4A27-4A3B-9674-5A0E3567EAB6}"/>
              </a:ext>
            </a:extLst>
          </p:cNvPr>
          <p:cNvSpPr>
            <a:spLocks noGrp="1"/>
          </p:cNvSpPr>
          <p:nvPr/>
        </p:nvSpPr>
        <p:spPr>
          <a:xfrm>
            <a:off x="1619250" y="15716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Қимыл-қозғалыс дағдылары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7AD7D5-CB84-4EE7-8208-4F22F5120122}"/>
              </a:ext>
            </a:extLst>
          </p:cNvPr>
          <p:cNvSpPr>
            <a:spLocks noGrp="1"/>
          </p:cNvSpPr>
          <p:nvPr/>
        </p:nvSpPr>
        <p:spPr>
          <a:xfrm>
            <a:off x="1619250" y="2066925"/>
            <a:ext cx="9906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Жаттығулар мен қозғалыстардың орындалу техникасы.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52E13F-FE0B-4051-9A16-E272A7D1295E}"/>
              </a:ext>
            </a:extLst>
          </p:cNvPr>
          <p:cNvSpPr>
            <a:spLocks noGrp="1"/>
          </p:cNvSpPr>
          <p:nvPr/>
        </p:nvSpPr>
        <p:spPr>
          <a:xfrm>
            <a:off x="609600" y="26765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262FDD8-55EF-43BF-8AA3-9661C607EC04}"/>
              </a:ext>
            </a:extLst>
          </p:cNvPr>
          <p:cNvSpPr>
            <a:spLocks noGrp="1"/>
          </p:cNvSpPr>
          <p:nvPr/>
        </p:nvSpPr>
        <p:spPr>
          <a:xfrm>
            <a:off x="1619250" y="26765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Физикалық қасиеттер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4F42B15-A032-4E37-910E-898A8F6E88C5}"/>
              </a:ext>
            </a:extLst>
          </p:cNvPr>
          <p:cNvSpPr>
            <a:spLocks noGrp="1"/>
          </p:cNvSpPr>
          <p:nvPr/>
        </p:nvSpPr>
        <p:spPr>
          <a:xfrm>
            <a:off x="1619250" y="3171825"/>
            <a:ext cx="9906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Төзімділік, жылдамдық, иілгіштік, ептілік.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5DDEC56-E6FD-47FE-8BC8-BE359C86D413}"/>
              </a:ext>
            </a:extLst>
          </p:cNvPr>
          <p:cNvSpPr>
            <a:spLocks noGrp="1"/>
          </p:cNvSpPr>
          <p:nvPr/>
        </p:nvSpPr>
        <p:spPr>
          <a:xfrm>
            <a:off x="609600" y="37814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D81C8E-D1B1-4786-8D08-D5EECD7AF41C}"/>
              </a:ext>
            </a:extLst>
          </p:cNvPr>
          <p:cNvSpPr>
            <a:spLocks noGrp="1"/>
          </p:cNvSpPr>
          <p:nvPr/>
        </p:nvSpPr>
        <p:spPr>
          <a:xfrm>
            <a:off x="1619250" y="37814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Ережелер мен қауіпсіздік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2A4F3A8-EB7C-4D08-BD76-7340DB2B5FEE}"/>
              </a:ext>
            </a:extLst>
          </p:cNvPr>
          <p:cNvSpPr>
            <a:spLocks noGrp="1"/>
          </p:cNvSpPr>
          <p:nvPr/>
        </p:nvSpPr>
        <p:spPr>
          <a:xfrm>
            <a:off x="1619250" y="4276725"/>
            <a:ext cx="9906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Ойын ережелерін білу және қауіпсіздік талаптарын сақтау.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D0F26A8-5487-439F-AE6F-3DEF202CC8D7}"/>
              </a:ext>
            </a:extLst>
          </p:cNvPr>
          <p:cNvSpPr>
            <a:spLocks noGrp="1"/>
          </p:cNvSpPr>
          <p:nvPr/>
        </p:nvSpPr>
        <p:spPr>
          <a:xfrm>
            <a:off x="609600" y="48863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2F2E512-B768-4D1F-8AAE-98411A122624}"/>
              </a:ext>
            </a:extLst>
          </p:cNvPr>
          <p:cNvSpPr>
            <a:spLocks noGrp="1"/>
          </p:cNvSpPr>
          <p:nvPr/>
        </p:nvSpPr>
        <p:spPr>
          <a:xfrm>
            <a:off x="1619250" y="48863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Топтық жұмыс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2E0A46D-5A3D-4D76-8103-15E47B3AC820}"/>
              </a:ext>
            </a:extLst>
          </p:cNvPr>
          <p:cNvSpPr>
            <a:spLocks noGrp="1"/>
          </p:cNvSpPr>
          <p:nvPr/>
        </p:nvSpPr>
        <p:spPr>
          <a:xfrm>
            <a:off x="1619250" y="5381625"/>
            <a:ext cx="9906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Командалық ойындардағы белсенділік пен қосқан үлесі.</a:t>
            </a:r>
          </a:p>
        </p:txBody>
      </p:sp>
    </p:spTree>
    <p:extLst>
      <p:ext uri="{BB962C8B-B14F-4D97-AF65-F5344CB8AC3E}">
        <p14:creationId xmlns:p14="http://schemas.microsoft.com/office/powerpoint/2010/main" val="1433883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147719-B36F-447A-B420-1B66D804E590}"/>
              </a:ext>
            </a:extLst>
          </p:cNvPr>
          <p:cNvSpPr txBox="1"/>
          <p:nvPr/>
        </p:nvSpPr>
        <p:spPr>
          <a:xfrm>
            <a:off x="71718" y="98612"/>
            <a:ext cx="11878235" cy="6117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«Дене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шынықтыру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»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бойынша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endParaRPr lang="ru-RU" sz="1450" b="0" i="0" u="none" strike="noStrike" baseline="0" dirty="0">
              <a:solidFill>
                <a:srgbClr val="000000"/>
              </a:solidFill>
              <a:latin typeface="DejaVu Sans"/>
            </a:endParaRPr>
          </a:p>
          <a:p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Бұл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пәнде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аралық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спорттық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жеке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және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командалық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жұмыстар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түрінде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өткізілуі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мүмкін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</a:p>
          <a:p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Мысалы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: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допты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нысанаға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лақтыру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белгілі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қашықтыққа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жүгіру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гимнастикалық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жаттығулар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кешенін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орындау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қозғалмалы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ойынға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қатысу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командалық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эстафета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орындау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</a:p>
          <a:p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кезінде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алушылардың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жаттығуды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дұрыс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орындауы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қауіпсіздік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ережесін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сақтауы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қимыл-қозғалыс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дағдысы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және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командалық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әрекеті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ескеріледі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</a:p>
          <a:p>
            <a:endParaRPr lang="ru-RU" sz="1450" b="0" i="0" u="none" strike="noStrike" baseline="0" dirty="0">
              <a:solidFill>
                <a:srgbClr val="000000"/>
              </a:solidFill>
              <a:latin typeface="DejaVu Sans"/>
            </a:endParaRPr>
          </a:p>
          <a:p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Педагогтер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үшін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маңызды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әдістемелік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талаптар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</a:p>
          <a:p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Аралық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бағалауды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ұйымдастыру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кезінде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: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тапсырмалар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оқу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мақсаттарына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сәйкес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болуы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тапсырма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алушылардың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жас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ерекшелігіне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сай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құрылуы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бір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ғана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білімді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жаттауды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емес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, оны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қолдануды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көздеуі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практикалық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және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шығармашылық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пәндерде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нақты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әрекет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арқылы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ұйымдастырылуы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критерийлері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алушыға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түсінікті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болуы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жеке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және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командалық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жұмыстарда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әр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алушының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жеке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үлесі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ескерілуі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нәтижесі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бойынша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кері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байланыс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берілуі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; </a:t>
            </a:r>
          </a:p>
          <a:p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-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анықталған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қиындықтар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бойынша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кейінгі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сабақтарда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түзету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жұмыстары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жүргізілуі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қажет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</a:p>
          <a:p>
            <a:endParaRPr lang="ru-RU" sz="1450" b="1" i="0" u="none" strike="noStrike" baseline="0" dirty="0">
              <a:solidFill>
                <a:srgbClr val="000000"/>
              </a:solidFill>
              <a:latin typeface="DejaVu Sans"/>
            </a:endParaRPr>
          </a:p>
          <a:p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Негізгі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қағида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: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Оқу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мақсаты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→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нақты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дағды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→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сәйкес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түрі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→ критерий →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бағалау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→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кері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байланыс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→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түзету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1" i="0" u="none" strike="noStrike" baseline="0" dirty="0" err="1">
                <a:solidFill>
                  <a:srgbClr val="000000"/>
                </a:solidFill>
                <a:latin typeface="DejaVu Sans"/>
              </a:rPr>
              <a:t>жұмысы</a:t>
            </a:r>
            <a:r>
              <a:rPr lang="ru-RU" sz="1450" b="1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  <a:endParaRPr lang="ru-RU" sz="1450" b="0" i="0" u="none" strike="noStrike" baseline="0" dirty="0">
              <a:solidFill>
                <a:srgbClr val="000000"/>
              </a:solidFill>
              <a:latin typeface="DejaVu Sans"/>
            </a:endParaRPr>
          </a:p>
          <a:p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Ерекше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беруді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қажет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ететін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алушыларға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олардың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жеке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мүмкіндіктері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мен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білім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беру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қажеттіліктеріне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сәйкес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қосымша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уақыт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визуалды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тірек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үлкейтілген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қаріп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,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тыныш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жұмыс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орны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және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қажетті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техникалық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құралдар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</a:p>
          <a:p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ұсынылуы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мүмкін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Көрсетілетін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қолдау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бағаланатын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оқу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мақсаты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мен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тапсырманың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мазмұнын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өзгертпеуі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 </a:t>
            </a:r>
            <a:r>
              <a:rPr lang="ru-RU" sz="1450" b="0" i="0" u="none" strike="noStrike" baseline="0" dirty="0" err="1">
                <a:solidFill>
                  <a:srgbClr val="000000"/>
                </a:solidFill>
                <a:latin typeface="DejaVu Sans"/>
              </a:rPr>
              <a:t>тиіс</a:t>
            </a:r>
            <a:r>
              <a:rPr lang="ru-RU" sz="1450" b="0" i="0" u="none" strike="noStrike" baseline="0" dirty="0">
                <a:solidFill>
                  <a:srgbClr val="000000"/>
                </a:solidFill>
                <a:latin typeface="DejaVu Sans"/>
              </a:rPr>
              <a:t>. </a:t>
            </a:r>
            <a:endParaRPr lang="ru-KZ" sz="1450" dirty="0"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20739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5E8B8AE-8B16-4E55-B829-DE3CAB465790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Бағаланатын дағдылар мен критерийлер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488CD5-CBDA-45D1-82D0-959D190C93C3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6A4236-E6CC-4D52-953C-464656F4B8F3}"/>
              </a:ext>
            </a:extLst>
          </p:cNvPr>
          <p:cNvSpPr>
            <a:spLocks noGrp="1"/>
          </p:cNvSpPr>
          <p:nvPr/>
        </p:nvSpPr>
        <p:spPr>
          <a:xfrm>
            <a:off x="609600" y="15716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96F7530-4A27-4A3B-9674-5A0E3567EAB6}"/>
              </a:ext>
            </a:extLst>
          </p:cNvPr>
          <p:cNvSpPr>
            <a:spLocks noGrp="1"/>
          </p:cNvSpPr>
          <p:nvPr/>
        </p:nvSpPr>
        <p:spPr>
          <a:xfrm>
            <a:off x="1619250" y="15716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Қимыл-қозғалыс дағдылары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47AD7D5-CB84-4EE7-8208-4F22F5120122}"/>
              </a:ext>
            </a:extLst>
          </p:cNvPr>
          <p:cNvSpPr>
            <a:spLocks noGrp="1"/>
          </p:cNvSpPr>
          <p:nvPr/>
        </p:nvSpPr>
        <p:spPr>
          <a:xfrm>
            <a:off x="1619250" y="2066925"/>
            <a:ext cx="9906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Жаттығулар мен қозғалыстардың орындалу техникасы.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52E13F-FE0B-4051-9A16-E272A7D1295E}"/>
              </a:ext>
            </a:extLst>
          </p:cNvPr>
          <p:cNvSpPr>
            <a:spLocks noGrp="1"/>
          </p:cNvSpPr>
          <p:nvPr/>
        </p:nvSpPr>
        <p:spPr>
          <a:xfrm>
            <a:off x="609600" y="26765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262FDD8-55EF-43BF-8AA3-9661C607EC04}"/>
              </a:ext>
            </a:extLst>
          </p:cNvPr>
          <p:cNvSpPr>
            <a:spLocks noGrp="1"/>
          </p:cNvSpPr>
          <p:nvPr/>
        </p:nvSpPr>
        <p:spPr>
          <a:xfrm>
            <a:off x="1619250" y="26765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Физикалық қасиеттер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4F42B15-A032-4E37-910E-898A8F6E88C5}"/>
              </a:ext>
            </a:extLst>
          </p:cNvPr>
          <p:cNvSpPr>
            <a:spLocks noGrp="1"/>
          </p:cNvSpPr>
          <p:nvPr/>
        </p:nvSpPr>
        <p:spPr>
          <a:xfrm>
            <a:off x="1619250" y="3171825"/>
            <a:ext cx="9906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Төзімділік, жылдамдық, иілгіштік, ептілік.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5DDEC56-E6FD-47FE-8BC8-BE359C86D413}"/>
              </a:ext>
            </a:extLst>
          </p:cNvPr>
          <p:cNvSpPr>
            <a:spLocks noGrp="1"/>
          </p:cNvSpPr>
          <p:nvPr/>
        </p:nvSpPr>
        <p:spPr>
          <a:xfrm>
            <a:off x="609600" y="37814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D81C8E-D1B1-4786-8D08-D5EECD7AF41C}"/>
              </a:ext>
            </a:extLst>
          </p:cNvPr>
          <p:cNvSpPr>
            <a:spLocks noGrp="1"/>
          </p:cNvSpPr>
          <p:nvPr/>
        </p:nvSpPr>
        <p:spPr>
          <a:xfrm>
            <a:off x="1619250" y="37814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Ережелер мен қауіпсіздік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2A4F3A8-EB7C-4D08-BD76-7340DB2B5FEE}"/>
              </a:ext>
            </a:extLst>
          </p:cNvPr>
          <p:cNvSpPr>
            <a:spLocks noGrp="1"/>
          </p:cNvSpPr>
          <p:nvPr/>
        </p:nvSpPr>
        <p:spPr>
          <a:xfrm>
            <a:off x="1619250" y="4276725"/>
            <a:ext cx="99060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Ойын</a:t>
            </a:r>
            <a:r>
              <a:rPr sz="195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ережелерін</a:t>
            </a:r>
            <a:r>
              <a:rPr sz="195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білу</a:t>
            </a:r>
            <a:r>
              <a:rPr sz="195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және</a:t>
            </a:r>
            <a:r>
              <a:rPr sz="195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қауіпсіздік</a:t>
            </a:r>
            <a:r>
              <a:rPr sz="195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талаптарын</a:t>
            </a:r>
            <a:r>
              <a:rPr sz="195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950" b="0" dirty="0" err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сақау</a:t>
            </a:r>
            <a:r>
              <a:rPr sz="1950" b="0" dirty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D0F26A8-5487-439F-AE6F-3DEF202CC8D7}"/>
              </a:ext>
            </a:extLst>
          </p:cNvPr>
          <p:cNvSpPr>
            <a:spLocks noGrp="1"/>
          </p:cNvSpPr>
          <p:nvPr/>
        </p:nvSpPr>
        <p:spPr>
          <a:xfrm>
            <a:off x="609600" y="4886325"/>
            <a:ext cx="762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2F2E512-B768-4D1F-8AAE-98411A122624}"/>
              </a:ext>
            </a:extLst>
          </p:cNvPr>
          <p:cNvSpPr>
            <a:spLocks noGrp="1"/>
          </p:cNvSpPr>
          <p:nvPr/>
        </p:nvSpPr>
        <p:spPr>
          <a:xfrm>
            <a:off x="1619250" y="4886325"/>
            <a:ext cx="99060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Топтық жұмыс</a:t>
            </a:r>
          </a:p>
        </p:txBody>
      </p:sp>
    </p:spTree>
    <p:extLst>
      <p:ext uri="{BB962C8B-B14F-4D97-AF65-F5344CB8AC3E}">
        <p14:creationId xmlns:p14="http://schemas.microsoft.com/office/powerpoint/2010/main" val="1037938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A7EA4EF-ABA8-4D0E-82F9-A925C3B8B591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Ерекше жағдайлар мен бейімдеу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E27592-7522-4FF4-8BAF-F4A808247F2B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E9642BE-BA4A-43D1-86DF-AC177E01A2BE}"/>
              </a:ext>
            </a:extLst>
          </p:cNvPr>
          <p:cNvSpPr>
            <a:spLocks noGrp="1"/>
          </p:cNvSpPr>
          <p:nvPr/>
        </p:nvSpPr>
        <p:spPr>
          <a:xfrm>
            <a:off x="609600" y="1543050"/>
            <a:ext cx="5524500" cy="495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ЕББҚ бар оқушылар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7CB748-F04E-4690-A7FE-3E51E80F47EE}"/>
              </a:ext>
            </a:extLst>
          </p:cNvPr>
          <p:cNvSpPr>
            <a:spLocks noGrp="1"/>
          </p:cNvSpPr>
          <p:nvPr/>
        </p:nvSpPr>
        <p:spPr>
          <a:xfrm>
            <a:off x="609600" y="2200275"/>
            <a:ext cx="5476875" cy="1924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Сараланған немесе жеке тапсырмалар.</a:t>
            </a:r>
          </a:p>
          <a:p>
            <a:endParaRPr sz="1950" b="0">
              <a:solidFill>
                <a:srgbClr val="17364A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Қосымша уақыт, визуалды тіректер,</a:t>
            </a:r>
          </a:p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тыныш жұмыс орны және арнайы құралдар.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669C8D0-9D4B-4CA3-8C07-16A2EC7283E1}"/>
              </a:ext>
            </a:extLst>
          </p:cNvPr>
          <p:cNvSpPr>
            <a:spLocks noGrp="1"/>
          </p:cNvSpPr>
          <p:nvPr/>
        </p:nvSpPr>
        <p:spPr>
          <a:xfrm>
            <a:off x="609600" y="4562475"/>
            <a:ext cx="5476875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Қолдау бағаланатын оқу мақсатын</a:t>
            </a:r>
          </a:p>
          <a:p>
            <a:pPr>
              <a:def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өзгертпеуі тиіс.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1EF32E-69E4-4D73-AB6C-E4F3480AED99}"/>
              </a:ext>
            </a:extLst>
          </p:cNvPr>
          <p:cNvSpPr>
            <a:spLocks noGrp="1"/>
          </p:cNvSpPr>
          <p:nvPr/>
        </p:nvSpPr>
        <p:spPr>
          <a:xfrm>
            <a:off x="6858000" y="1543050"/>
            <a:ext cx="4667250" cy="800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Дәлелді себеппен қатыспағандар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7FDFA21-3618-427C-B518-0FE5FDB86414}"/>
              </a:ext>
            </a:extLst>
          </p:cNvPr>
          <p:cNvSpPr>
            <a:spLocks noGrp="1"/>
          </p:cNvSpPr>
          <p:nvPr/>
        </p:nvSpPr>
        <p:spPr>
          <a:xfrm>
            <a:off x="6858000" y="2647950"/>
            <a:ext cx="4667250" cy="1609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Денсаулығына, спорттық жарыстарға</a:t>
            </a:r>
          </a:p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немесе метеожағдайға байланысты</a:t>
            </a:r>
          </a:p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қатыспағандар жеке кесте бойынша</a:t>
            </a:r>
          </a:p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тапсырады.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A2104DA-D902-4995-A17A-C33DEB6F222E}"/>
              </a:ext>
            </a:extLst>
          </p:cNvPr>
          <p:cNvSpPr>
            <a:spLocks noGrp="1"/>
          </p:cNvSpPr>
          <p:nvPr/>
        </p:nvSpPr>
        <p:spPr>
          <a:xfrm>
            <a:off x="6858000" y="4762500"/>
            <a:ext cx="46672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АБ нәтижесінсіз тоқсандық</a:t>
            </a:r>
          </a:p>
          <a:p>
            <a:pPr>
              <a:def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баға қойылмайды.</a:t>
            </a:r>
          </a:p>
        </p:txBody>
      </p:sp>
    </p:spTree>
    <p:extLst>
      <p:ext uri="{BB962C8B-B14F-4D97-AF65-F5344CB8AC3E}">
        <p14:creationId xmlns:p14="http://schemas.microsoft.com/office/powerpoint/2010/main" val="1956550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510BFD1-BC40-41B7-AA5B-F0501664BD89}"/>
              </a:ext>
            </a:extLst>
          </p:cNvPr>
          <p:cNvSpPr>
            <a:spLocks noGrp="1"/>
          </p:cNvSpPr>
          <p:nvPr/>
        </p:nvSpPr>
        <p:spPr>
          <a:xfrm>
            <a:off x="609600" y="381000"/>
            <a:ext cx="10972800" cy="952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Тоқсандық және жылдық бағаны есептеу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D174B5A-7B44-447D-8181-16DBF55DCFCD}"/>
              </a:ext>
            </a:extLst>
          </p:cNvPr>
          <p:cNvSpPr>
            <a:spLocks noGrp="1"/>
          </p:cNvSpPr>
          <p:nvPr/>
        </p:nvSpPr>
        <p:spPr>
          <a:xfrm>
            <a:off x="11049000" y="6191250"/>
            <a:ext cx="57150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49616E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0397915-D578-46CD-AE07-E7B79AEA7D98}"/>
              </a:ext>
            </a:extLst>
          </p:cNvPr>
          <p:cNvSpPr>
            <a:spLocks noGrp="1"/>
          </p:cNvSpPr>
          <p:nvPr/>
        </p:nvSpPr>
        <p:spPr>
          <a:xfrm>
            <a:off x="609600" y="1390650"/>
            <a:ext cx="109537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60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Q = F/2 + P/2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C4EA01-BF2C-4A8E-94FC-1A97FAB65A9E}"/>
              </a:ext>
            </a:extLst>
          </p:cNvPr>
          <p:cNvSpPr>
            <a:spLocks noGrp="1"/>
          </p:cNvSpPr>
          <p:nvPr/>
        </p:nvSpPr>
        <p:spPr>
          <a:xfrm>
            <a:off x="609600" y="2114550"/>
            <a:ext cx="109537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F — ФБ орташа пайызы (50%)     P — АБ пайызы (50%)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382AE3B-300B-4981-837C-4857A2DB93B4}"/>
              </a:ext>
            </a:extLst>
          </p:cNvPr>
          <p:cNvSpPr>
            <a:spLocks noGrp="1"/>
          </p:cNvSpPr>
          <p:nvPr/>
        </p:nvSpPr>
        <p:spPr>
          <a:xfrm>
            <a:off x="609600" y="2924175"/>
            <a:ext cx="61912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F = ΣB / (10 × M) × 100%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AE3D85F-2C49-4B0E-B242-2D14D890042D}"/>
              </a:ext>
            </a:extLst>
          </p:cNvPr>
          <p:cNvSpPr>
            <a:spLocks noGrp="1"/>
          </p:cNvSpPr>
          <p:nvPr/>
        </p:nvSpPr>
        <p:spPr>
          <a:xfrm>
            <a:off x="609600" y="3590925"/>
            <a:ext cx="5905500" cy="80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ФБ балдарының пайызы</a:t>
            </a:r>
          </a:p>
          <a:p>
            <a:pPr>
              <a:def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(жартылай сабақтар жиынтығы)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C32FC46-DA75-449E-911C-299ED7DE37A7}"/>
              </a:ext>
            </a:extLst>
          </p:cNvPr>
          <p:cNvSpPr>
            <a:spLocks noGrp="1"/>
          </p:cNvSpPr>
          <p:nvPr/>
        </p:nvSpPr>
        <p:spPr>
          <a:xfrm>
            <a:off x="6572250" y="2924175"/>
            <a:ext cx="52387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P = ΣPb / (R × Pn) × 100%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363BF5-F865-4387-A432-A761ED8F0185}"/>
              </a:ext>
            </a:extLst>
          </p:cNvPr>
          <p:cNvSpPr>
            <a:spLocks noGrp="1"/>
          </p:cNvSpPr>
          <p:nvPr/>
        </p:nvSpPr>
        <p:spPr>
          <a:xfrm>
            <a:off x="6572250" y="3590925"/>
            <a:ext cx="4953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АБ балдарының пайызы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AEA6B08-6633-43D2-9122-0E5FA270659B}"/>
              </a:ext>
            </a:extLst>
          </p:cNvPr>
          <p:cNvSpPr>
            <a:spLocks noGrp="1"/>
          </p:cNvSpPr>
          <p:nvPr/>
        </p:nvSpPr>
        <p:spPr>
          <a:xfrm>
            <a:off x="609600" y="4695825"/>
            <a:ext cx="10953750" cy="1438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Проценттік мән «3», «4», «5» бағаларына ауыстырылады.</a:t>
            </a:r>
          </a:p>
          <a:p>
            <a:pPr>
              <a:def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Жылдық баға — тоқсандық бағалардың орташа арифметикалық мәні.</a:t>
            </a:r>
          </a:p>
          <a:p>
            <a:pPr>
              <a:def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64A"/>
                </a:solidFill>
                <a:latin typeface="DejaVu Sans"/>
                <a:ea typeface="DejaVu Sans"/>
                <a:cs typeface="DejaVu Sans"/>
              </a:rPr>
              <a:t>2–4-сынып оқушыларына жылдық «2» бағасы қойылмайды.</a:t>
            </a:r>
          </a:p>
        </p:txBody>
      </p:sp>
    </p:spTree>
    <p:extLst>
      <p:ext uri="{BB962C8B-B14F-4D97-AF65-F5344CB8AC3E}">
        <p14:creationId xmlns:p14="http://schemas.microsoft.com/office/powerpoint/2010/main" val="74534095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1143</Words>
  <Application>Microsoft Office PowerPoint</Application>
  <DocSecurity>0</DocSecurity>
  <PresentationFormat>Широкоэкранный</PresentationFormat>
  <Paragraphs>180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DejaVu Sans</vt:lpstr>
      <vt:lpstr>Times New Roman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Зухра Меирханова</cp:lastModifiedBy>
  <cp:revision>4</cp:revision>
  <dcterms:created xsi:type="dcterms:W3CDTF">2026-10-07T08:56:46Z</dcterms:created>
  <dcterms:modified xsi:type="dcterms:W3CDTF">2026-10-07T11:44:00Z</dcterms:modified>
</cp:coreProperties>
</file>