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70" r:id="rId2"/>
    <p:sldId id="271" r:id="rId3"/>
    <p:sldId id="273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sp>
          <p:nvSpPr>
            <p:cNvPr id="5" name="Freeform 14"/>
            <p:cNvSpPr/>
            <p:nvPr/>
          </p:nvSpPr>
          <p:spPr>
            <a:xfrm>
              <a:off x="0" y="-8467"/>
              <a:ext cx="863600" cy="569797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6" name="Straight Connector 18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3F0E-B42B-4121-91AE-D5DA656DB736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6C86B-6FF8-4BCB-9AB8-069197020F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FB527-C1C8-427F-A57C-F152F6F30D53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59BB8-2B54-4E9B-9087-F542F0D6FB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55C41-4366-4D54-90C2-BD988FF52F3B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E9673-1A93-45CB-9B29-6E1C5B9B6B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B740F-23C1-4D6F-A717-8B5B4203F459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7B690-9118-43EB-B39C-92A3AA67A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AD2F3-D983-426F-9C1E-8A3F33238EA6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088DD-5C12-40A1-ACAD-11579531A1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0645B-56D9-4A37-B585-EFCE04B8DE56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4090E-707F-4FEF-9372-3F9F2A27AD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584ED-A4F2-4906-BB28-ED3B60287784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7A70-4B23-45C2-A471-9A2319CDA3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FC468-5BA8-454C-AA0F-A577D89F8472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AAB15-DBE9-4676-A9F7-3740D58E75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EB6AE-5A18-4F50-8A87-4E53F39F24D3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71949-F2FA-4C47-8BBD-8E6C6F16A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6D936-BBC4-4ADF-B96D-B283E4234E25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3650E-E3EE-4D7C-A334-7B1036A029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FA03B-568C-4D7C-AD63-673E5AEA0E82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DABE-B60E-4754-9DAC-094DE6C9F5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F750F-8002-41E9-A67E-7FA0D1FD8738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DB194-DB3E-4786-880C-EA5305B1F5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EA118-0A68-4487-9DE7-480180F087E8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AC462-45C3-447F-93FC-FD672684A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6D1AD-E8FC-4A40-AABC-17A758C15949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0F755-9AAE-4566-9F85-66FF4C018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C631E-7678-4833-9973-8ECF5A44E4EE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21F8-F752-4F0F-A3D8-B51699CD16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BBE75-1830-4477-983F-83A6C84998B3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4B4A-C4D4-4C93-901D-F1885F9367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3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736AB7-F7C9-46D0-B5B7-DEE7489CABE5}" type="datetimeFigureOut">
              <a:rPr lang="en-US"/>
              <a:pPr>
                <a:defRPr/>
              </a:pPr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1126C697-AD19-443B-A24F-2EE617F155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32" r:id="rId11"/>
    <p:sldLayoutId id="2147483727" r:id="rId12"/>
    <p:sldLayoutId id="2147483733" r:id="rId13"/>
    <p:sldLayoutId id="2147483728" r:id="rId14"/>
    <p:sldLayoutId id="2147483729" r:id="rId15"/>
    <p:sldLayoutId id="2147483730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111" y="599089"/>
            <a:ext cx="10710042" cy="1320800"/>
          </a:xfrm>
        </p:spPr>
        <p:txBody>
          <a:bodyPr/>
          <a:lstStyle/>
          <a:p>
            <a:pPr algn="ctr"/>
            <a: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ОҚУ ЖЫЛЫНДАҒЫ</a:t>
            </a:r>
            <a:r>
              <a:rPr lang="ru-RU" sz="1800" b="1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1800" b="1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b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 ТӘРТІБІ</a:t>
            </a:r>
            <a:b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0" u="none" strike="noStrike" baseline="0" dirty="0">
                <a:solidFill>
                  <a:srgbClr val="5946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9,11 СЫНЫПТАР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799" y="1522541"/>
            <a:ext cx="10951778" cy="4244756"/>
          </a:xfrm>
        </p:spPr>
        <p:txBody>
          <a:bodyPr/>
          <a:lstStyle/>
          <a:p>
            <a:pPr marL="0" indent="0" algn="l">
              <a:buNone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2461DED-0ACB-4268-8B6C-47E735A62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565263"/>
              </p:ext>
            </p:extLst>
          </p:nvPr>
        </p:nvGraphicFramePr>
        <p:xfrm>
          <a:off x="313267" y="1744133"/>
          <a:ext cx="1136226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400">
                  <a:extLst>
                    <a:ext uri="{9D8B030D-6E8A-4147-A177-3AD203B41FA5}">
                      <a16:colId xmlns:a16="http://schemas.microsoft.com/office/drawing/2014/main" val="3473108017"/>
                    </a:ext>
                  </a:extLst>
                </a:gridCol>
                <a:gridCol w="6002866">
                  <a:extLst>
                    <a:ext uri="{9D8B030D-6E8A-4147-A177-3AD203B41FA5}">
                      <a16:colId xmlns:a16="http://schemas.microsoft.com/office/drawing/2014/main" val="4239743550"/>
                    </a:ext>
                  </a:extLst>
                </a:gridCol>
              </a:tblGrid>
              <a:tr h="2439754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9 -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оқушылары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қорытынды</a:t>
                      </a:r>
                      <a:endParaRPr lang="ru-RU" sz="1800" b="0" i="0" u="none" strike="noStrike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бітіру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емтихандары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29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мамырдан</a:t>
                      </a:r>
                      <a:endParaRPr lang="ru-RU" sz="1800" b="0" i="0" u="none" strike="noStrike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бастап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11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аралығында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ru-RU" sz="1800" b="0" i="0" u="none" strike="noStrike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800" b="0" i="0" u="none" strike="noStrike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сыныпта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жұмыстарды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орындауға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2</a:t>
                      </a: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астрономиялық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алгебраға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– 3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астрономиялық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бөлінеді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KZ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11 -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сынып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оқушылары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мемлекеттік</a:t>
                      </a:r>
                      <a:endParaRPr lang="ru-RU" sz="1800" b="0" i="0" u="none" strike="noStrike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бітіру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емтихандары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маусымнан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бастап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15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аралығында</a:t>
                      </a:r>
                      <a:r>
                        <a:rPr lang="ru-RU" sz="18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сыныпта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жұмыстарды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орындауға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емтиханға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- 3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астрономиялық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сағат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алгебра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анализ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бастамалары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- 5</a:t>
                      </a: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астрономиялық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сағат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бөлінеді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KZ" dirty="0"/>
                    </a:p>
                    <a:p>
                      <a:endParaRPr lang="ru-K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276261"/>
                  </a:ext>
                </a:extLst>
              </a:tr>
              <a:tr h="609939">
                <a:tc gridSpan="2"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Мектептердің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сыныптарындағы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жұмыстары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Астана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қаласының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уақытымен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таңертеңгі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10:00-де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басталады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KZ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748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06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67D5BD-0627-4F25-9533-D186DEE7D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                                    </a:t>
            </a:r>
            <a:endParaRPr lang="ru-KZ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F4AF203-F135-48AB-A651-07DF13539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571509"/>
              </p:ext>
            </p:extLst>
          </p:nvPr>
        </p:nvGraphicFramePr>
        <p:xfrm>
          <a:off x="169334" y="711200"/>
          <a:ext cx="11523134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2666">
                  <a:extLst>
                    <a:ext uri="{9D8B030D-6E8A-4147-A177-3AD203B41FA5}">
                      <a16:colId xmlns:a16="http://schemas.microsoft.com/office/drawing/2014/main" val="497828431"/>
                    </a:ext>
                  </a:extLst>
                </a:gridCol>
                <a:gridCol w="5850468">
                  <a:extLst>
                    <a:ext uri="{9D8B030D-6E8A-4147-A177-3AD203B41FA5}">
                      <a16:colId xmlns:a16="http://schemas.microsoft.com/office/drawing/2014/main" val="2496881492"/>
                    </a:ext>
                  </a:extLst>
                </a:gridCol>
              </a:tblGrid>
              <a:tr h="1625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9 -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сынып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оқушылары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11 -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сынып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оқушылары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08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9 -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сынып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оқушылары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математика (алгебра)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29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мамыр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таңдау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пәні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(физика, химия, биология, география, геометрия,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Қазақстан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тарихы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дүниежүзі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тарихы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әдебиет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ағылшын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 информатика – 2026жылғы 3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қазақ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пәні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эссе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орыс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әдебиеті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пәні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endParaRPr lang="ru-RU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11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Қазақстан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тарихы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ауызша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2026жылғы 2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алгебра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анализ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бастамалары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қазақ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пәні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таңдау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пәні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(физика,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химия,биология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география, геометрия,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дүниежүзі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тарихы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құқық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негіздері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әдебиет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шет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ағылшын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),информатика)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12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5)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Орыс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тілі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мен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әдебиетінен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жазбаша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емтихан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 2026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15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маусым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138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63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78E97-5D60-40B8-9985-BC47077E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7" y="609600"/>
            <a:ext cx="10600266" cy="541868"/>
          </a:xfrm>
        </p:spPr>
        <p:txBody>
          <a:bodyPr/>
          <a:lstStyle/>
          <a:p>
            <a:pPr algn="ctr"/>
            <a:r>
              <a:rPr lang="kk-KZ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2025-2026 оқу жылындағы  11 сынып оқушыларының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қорытынды аттестаттау пәндерінен емтихан кестесі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4B65057-1903-4040-9B52-397FE00873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467767"/>
              </p:ext>
            </p:extLst>
          </p:nvPr>
        </p:nvGraphicFramePr>
        <p:xfrm>
          <a:off x="381000" y="1151468"/>
          <a:ext cx="11387667" cy="55720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49176">
                  <a:extLst>
                    <a:ext uri="{9D8B030D-6E8A-4147-A177-3AD203B41FA5}">
                      <a16:colId xmlns:a16="http://schemas.microsoft.com/office/drawing/2014/main" val="460542570"/>
                    </a:ext>
                  </a:extLst>
                </a:gridCol>
                <a:gridCol w="2097478">
                  <a:extLst>
                    <a:ext uri="{9D8B030D-6E8A-4147-A177-3AD203B41FA5}">
                      <a16:colId xmlns:a16="http://schemas.microsoft.com/office/drawing/2014/main" val="3769777244"/>
                    </a:ext>
                  </a:extLst>
                </a:gridCol>
                <a:gridCol w="899222">
                  <a:extLst>
                    <a:ext uri="{9D8B030D-6E8A-4147-A177-3AD203B41FA5}">
                      <a16:colId xmlns:a16="http://schemas.microsoft.com/office/drawing/2014/main" val="3728215741"/>
                    </a:ext>
                  </a:extLst>
                </a:gridCol>
                <a:gridCol w="1204597">
                  <a:extLst>
                    <a:ext uri="{9D8B030D-6E8A-4147-A177-3AD203B41FA5}">
                      <a16:colId xmlns:a16="http://schemas.microsoft.com/office/drawing/2014/main" val="2298481043"/>
                    </a:ext>
                  </a:extLst>
                </a:gridCol>
                <a:gridCol w="1048211">
                  <a:extLst>
                    <a:ext uri="{9D8B030D-6E8A-4147-A177-3AD203B41FA5}">
                      <a16:colId xmlns:a16="http://schemas.microsoft.com/office/drawing/2014/main" val="1500346852"/>
                    </a:ext>
                  </a:extLst>
                </a:gridCol>
                <a:gridCol w="898162">
                  <a:extLst>
                    <a:ext uri="{9D8B030D-6E8A-4147-A177-3AD203B41FA5}">
                      <a16:colId xmlns:a16="http://schemas.microsoft.com/office/drawing/2014/main" val="3343044950"/>
                    </a:ext>
                  </a:extLst>
                </a:gridCol>
                <a:gridCol w="2097478">
                  <a:extLst>
                    <a:ext uri="{9D8B030D-6E8A-4147-A177-3AD203B41FA5}">
                      <a16:colId xmlns:a16="http://schemas.microsoft.com/office/drawing/2014/main" val="2894603314"/>
                    </a:ext>
                  </a:extLst>
                </a:gridCol>
                <a:gridCol w="2393343">
                  <a:extLst>
                    <a:ext uri="{9D8B030D-6E8A-4147-A177-3AD203B41FA5}">
                      <a16:colId xmlns:a16="http://schemas.microsoft.com/office/drawing/2014/main" val="2889786198"/>
                    </a:ext>
                  </a:extLst>
                </a:gridCol>
              </a:tblGrid>
              <a:tr h="517535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р/н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Пән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дер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сынып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Емтихан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түрі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Күні, уақыты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Өтілетін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орны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Мұғалім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036445" algn="r"/>
                        </a:tabLs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Ассистенттер	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4259302886"/>
                  </a:ext>
                </a:extLst>
              </a:tr>
              <a:tr h="34502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Қазақстан тарихы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ауэзша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Халмен 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Ирманова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1136634330"/>
                  </a:ext>
                </a:extLst>
              </a:tr>
              <a:tr h="371162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Қазақстан тарихы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ауэзша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№203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Кудайбергенова А.Б.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Кұрманбек 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4044878895"/>
                  </a:ext>
                </a:extLst>
              </a:tr>
              <a:tr h="34502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Қазақстан тарихы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ауэзша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Ахмекенова С.С.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Оразбаева Э.Ж.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Сарсенбаева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2906997145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Алгебра және анализ бастамалары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Мабил К.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Омурзакова Э.М.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3824754127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Алгебра және анализ бастамалары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Каршибаев С.Ш.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Шокашева Ш.А.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Кұрманбек 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1230467253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Алгебра және анализ бастамалары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Инырбаева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Семенова Д.Б.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Оразбаева Э.Ж.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2659553914"/>
                  </a:ext>
                </a:extLst>
              </a:tr>
              <a:tr h="34502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09.06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Оразбаева Э.Ж.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Жумабаева Д.Т.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Абдугалимова А.Г.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2762401300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09.06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Құрманбек 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Кожанова Н.А.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Мабил К.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3013997169"/>
                  </a:ext>
                </a:extLst>
              </a:tr>
              <a:tr h="51484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09.06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Ирманова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Кудайбергенова А.Б.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Капиятова Ф.Ш.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2307093619"/>
                  </a:ext>
                </a:extLst>
              </a:tr>
              <a:tr h="51753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Биология – 16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 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11Б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№208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</a:rPr>
                        <a:t>Карипбаева Ш.Т.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Курбонов Н.А.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</a:rPr>
                        <a:t>Абдугалимова А.Г.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404" marR="56404" marT="0" marB="0"/>
                </a:tc>
                <a:extLst>
                  <a:ext uri="{0D108BD9-81ED-4DB2-BD59-A6C34878D82A}">
                    <a16:rowId xmlns:a16="http://schemas.microsoft.com/office/drawing/2014/main" val="3341043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4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E0B10A-C6A5-40D3-9A83-415C72192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867" y="762000"/>
            <a:ext cx="8224308" cy="5280025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               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C0FB4F34-DD32-4905-8B2B-6ADD4B2AE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856028"/>
              </p:ext>
            </p:extLst>
          </p:nvPr>
        </p:nvGraphicFramePr>
        <p:xfrm>
          <a:off x="694267" y="414867"/>
          <a:ext cx="10676465" cy="58657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44193">
                  <a:extLst>
                    <a:ext uri="{9D8B030D-6E8A-4147-A177-3AD203B41FA5}">
                      <a16:colId xmlns:a16="http://schemas.microsoft.com/office/drawing/2014/main" val="2011269290"/>
                    </a:ext>
                  </a:extLst>
                </a:gridCol>
                <a:gridCol w="1997671">
                  <a:extLst>
                    <a:ext uri="{9D8B030D-6E8A-4147-A177-3AD203B41FA5}">
                      <a16:colId xmlns:a16="http://schemas.microsoft.com/office/drawing/2014/main" val="2429811657"/>
                    </a:ext>
                  </a:extLst>
                </a:gridCol>
                <a:gridCol w="856433">
                  <a:extLst>
                    <a:ext uri="{9D8B030D-6E8A-4147-A177-3AD203B41FA5}">
                      <a16:colId xmlns:a16="http://schemas.microsoft.com/office/drawing/2014/main" val="3623714284"/>
                    </a:ext>
                  </a:extLst>
                </a:gridCol>
                <a:gridCol w="1147278">
                  <a:extLst>
                    <a:ext uri="{9D8B030D-6E8A-4147-A177-3AD203B41FA5}">
                      <a16:colId xmlns:a16="http://schemas.microsoft.com/office/drawing/2014/main" val="3724803482"/>
                    </a:ext>
                  </a:extLst>
                </a:gridCol>
                <a:gridCol w="998333">
                  <a:extLst>
                    <a:ext uri="{9D8B030D-6E8A-4147-A177-3AD203B41FA5}">
                      <a16:colId xmlns:a16="http://schemas.microsoft.com/office/drawing/2014/main" val="3409383068"/>
                    </a:ext>
                  </a:extLst>
                </a:gridCol>
                <a:gridCol w="855426">
                  <a:extLst>
                    <a:ext uri="{9D8B030D-6E8A-4147-A177-3AD203B41FA5}">
                      <a16:colId xmlns:a16="http://schemas.microsoft.com/office/drawing/2014/main" val="1099571546"/>
                    </a:ext>
                  </a:extLst>
                </a:gridCol>
                <a:gridCol w="1997671">
                  <a:extLst>
                    <a:ext uri="{9D8B030D-6E8A-4147-A177-3AD203B41FA5}">
                      <a16:colId xmlns:a16="http://schemas.microsoft.com/office/drawing/2014/main" val="3016382731"/>
                    </a:ext>
                  </a:extLst>
                </a:gridCol>
                <a:gridCol w="2279460">
                  <a:extLst>
                    <a:ext uri="{9D8B030D-6E8A-4147-A177-3AD203B41FA5}">
                      <a16:colId xmlns:a16="http://schemas.microsoft.com/office/drawing/2014/main" val="1633037096"/>
                    </a:ext>
                  </a:extLst>
                </a:gridCol>
              </a:tblGrid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– 6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11АӘБ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Худас Р.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Какенова А.Н.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Кұрманбек 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6087516"/>
                  </a:ext>
                </a:extLst>
              </a:tr>
              <a:tr h="73322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тарихы- 11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АӘБ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Акмекенова С.С.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Сарсенбаева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824450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Құқық негіздері  -1оқушы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Кудайбергенова А.Б.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Сарсенбаева А.А. 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345421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-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 ӘБ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Согумбаева Д.М.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Дюсенгулова С.Е.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Каршибаев С.Ш.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473755"/>
                  </a:ext>
                </a:extLst>
              </a:tr>
              <a:tr h="73322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– 3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Джалбырова К.С.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Хайса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3986527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– 4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№304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Авдығапарқызы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Смагулова А.С.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900572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-1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№211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Баймұрат 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Мабил К.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Семенова Д.Б.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700683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әдебиеті -2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№304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 Э.Ж.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Жумалина М.Е.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0507842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Жунусова Л.А.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2264656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Капиятова Ф.Ш.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Кұрманбек 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8384732"/>
                  </a:ext>
                </a:extLst>
              </a:tr>
              <a:tr h="488813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Смагулова А.С.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 Э.Ж.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Сарсенбаева А.А.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2288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58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B92A0-0B6D-439F-8DA2-57B7C39F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11268604" cy="1320800"/>
          </a:xfrm>
        </p:spPr>
        <p:txBody>
          <a:bodyPr/>
          <a:lstStyle/>
          <a:p>
            <a:r>
              <a:rPr lang="kk-KZ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2025-2026 оқу жылындағы  9 сынып оқушыларының</a:t>
            </a:r>
            <a:r>
              <a:rPr lang="kk-KZ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негізгі мектеп курсы бойынша қорытынды аттестаттау емтихандарының  кестесі</a:t>
            </a:r>
            <a:br>
              <a:rPr lang="ru-KZ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KZ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1400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BA3DF7-AB70-4AC1-8BFC-7FAAD946F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    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EEFE6D3-2945-4653-B58F-28C169702B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429619"/>
              </p:ext>
            </p:extLst>
          </p:nvPr>
        </p:nvGraphicFramePr>
        <p:xfrm>
          <a:off x="245533" y="1058333"/>
          <a:ext cx="11268604" cy="57722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6785">
                  <a:extLst>
                    <a:ext uri="{9D8B030D-6E8A-4147-A177-3AD203B41FA5}">
                      <a16:colId xmlns:a16="http://schemas.microsoft.com/office/drawing/2014/main" val="1434399296"/>
                    </a:ext>
                  </a:extLst>
                </a:gridCol>
                <a:gridCol w="1804297">
                  <a:extLst>
                    <a:ext uri="{9D8B030D-6E8A-4147-A177-3AD203B41FA5}">
                      <a16:colId xmlns:a16="http://schemas.microsoft.com/office/drawing/2014/main" val="1660208588"/>
                    </a:ext>
                  </a:extLst>
                </a:gridCol>
                <a:gridCol w="606754">
                  <a:extLst>
                    <a:ext uri="{9D8B030D-6E8A-4147-A177-3AD203B41FA5}">
                      <a16:colId xmlns:a16="http://schemas.microsoft.com/office/drawing/2014/main" val="2808947501"/>
                    </a:ext>
                  </a:extLst>
                </a:gridCol>
                <a:gridCol w="1358278">
                  <a:extLst>
                    <a:ext uri="{9D8B030D-6E8A-4147-A177-3AD203B41FA5}">
                      <a16:colId xmlns:a16="http://schemas.microsoft.com/office/drawing/2014/main" val="2888654930"/>
                    </a:ext>
                  </a:extLst>
                </a:gridCol>
                <a:gridCol w="1055966">
                  <a:extLst>
                    <a:ext uri="{9D8B030D-6E8A-4147-A177-3AD203B41FA5}">
                      <a16:colId xmlns:a16="http://schemas.microsoft.com/office/drawing/2014/main" val="1726474814"/>
                    </a:ext>
                  </a:extLst>
                </a:gridCol>
                <a:gridCol w="905875">
                  <a:extLst>
                    <a:ext uri="{9D8B030D-6E8A-4147-A177-3AD203B41FA5}">
                      <a16:colId xmlns:a16="http://schemas.microsoft.com/office/drawing/2014/main" val="3181485388"/>
                    </a:ext>
                  </a:extLst>
                </a:gridCol>
                <a:gridCol w="2316313">
                  <a:extLst>
                    <a:ext uri="{9D8B030D-6E8A-4147-A177-3AD203B41FA5}">
                      <a16:colId xmlns:a16="http://schemas.microsoft.com/office/drawing/2014/main" val="1955138700"/>
                    </a:ext>
                  </a:extLst>
                </a:gridCol>
                <a:gridCol w="2564336">
                  <a:extLst>
                    <a:ext uri="{9D8B030D-6E8A-4147-A177-3AD203B41FA5}">
                      <a16:colId xmlns:a16="http://schemas.microsoft.com/office/drawing/2014/main" val="1213637722"/>
                    </a:ext>
                  </a:extLst>
                </a:gridCol>
              </a:tblGrid>
              <a:tr h="666349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р/н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Пәндер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Күні, уақыты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Өтілетін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орны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қабылдаушы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036445" algn="r"/>
                        </a:tabLs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Ассистенттер	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2383584145"/>
                  </a:ext>
                </a:extLst>
              </a:tr>
              <a:tr h="41530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Каршибаев С.Ш.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Баймурат 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2540978138"/>
                  </a:ext>
                </a:extLst>
              </a:tr>
              <a:tr h="41530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Инырбаева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Жумалина М.Е.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Шокашева Ш.А.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1603890315"/>
                  </a:ext>
                </a:extLst>
              </a:tr>
              <a:tr h="41530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Омурзакова Э.М.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Хайса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3728370711"/>
                  </a:ext>
                </a:extLst>
              </a:tr>
              <a:tr h="41530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Мабил К.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Жагапаров Е.М.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350828644"/>
                  </a:ext>
                </a:extLst>
              </a:tr>
              <a:tr h="499762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-5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 9б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Худас Р.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Тукай Г.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Баймурат Е.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4294933455"/>
                  </a:ext>
                </a:extLst>
              </a:tr>
              <a:tr h="499762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  -18 оқушы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 9ә 9б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Какенова А.Н.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Шокашева Ш.А.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1602022866"/>
                  </a:ext>
                </a:extLst>
              </a:tr>
              <a:tr h="41530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 -18 оқушы 9в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Курбонов Н.А.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Карипбаева Ш.Т.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Омурзакова Э.М.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3120030452"/>
                  </a:ext>
                </a:extLst>
              </a:tr>
              <a:tr h="622961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тарихы- 6 оқушы 9а 9б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Кудайбергенова А.Б.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Акмекенова С.С.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990658227"/>
                  </a:ext>
                </a:extLst>
              </a:tr>
              <a:tr h="666349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 -9 оқушы  9а 9ә 9б 9в 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Авдығапарқызы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499842407"/>
                  </a:ext>
                </a:extLst>
              </a:tr>
              <a:tr h="666349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-21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tabLst>
                          <a:tab pos="706755" algn="ctr"/>
                        </a:tabLst>
                      </a:pPr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 9ә 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Джалбырова К.С.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Жагапаров Е.М.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191" marR="50191" marT="0" marB="0"/>
                </a:tc>
                <a:extLst>
                  <a:ext uri="{0D108BD9-81ED-4DB2-BD59-A6C34878D82A}">
                    <a16:rowId xmlns:a16="http://schemas.microsoft.com/office/drawing/2014/main" val="3252673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36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933C0F-DC1B-43DB-87AB-DBADD1D2F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             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5DDB81C-BC92-4B91-A8CB-11B115F4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625475"/>
              </p:ext>
            </p:extLst>
          </p:nvPr>
        </p:nvGraphicFramePr>
        <p:xfrm>
          <a:off x="319177" y="465826"/>
          <a:ext cx="11194961" cy="56934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2494">
                  <a:extLst>
                    <a:ext uri="{9D8B030D-6E8A-4147-A177-3AD203B41FA5}">
                      <a16:colId xmlns:a16="http://schemas.microsoft.com/office/drawing/2014/main" val="157477535"/>
                    </a:ext>
                  </a:extLst>
                </a:gridCol>
                <a:gridCol w="1792505">
                  <a:extLst>
                    <a:ext uri="{9D8B030D-6E8A-4147-A177-3AD203B41FA5}">
                      <a16:colId xmlns:a16="http://schemas.microsoft.com/office/drawing/2014/main" val="3983416005"/>
                    </a:ext>
                  </a:extLst>
                </a:gridCol>
                <a:gridCol w="602790">
                  <a:extLst>
                    <a:ext uri="{9D8B030D-6E8A-4147-A177-3AD203B41FA5}">
                      <a16:colId xmlns:a16="http://schemas.microsoft.com/office/drawing/2014/main" val="2454672921"/>
                    </a:ext>
                  </a:extLst>
                </a:gridCol>
                <a:gridCol w="1349403">
                  <a:extLst>
                    <a:ext uri="{9D8B030D-6E8A-4147-A177-3AD203B41FA5}">
                      <a16:colId xmlns:a16="http://schemas.microsoft.com/office/drawing/2014/main" val="1715126225"/>
                    </a:ext>
                  </a:extLst>
                </a:gridCol>
                <a:gridCol w="1049066">
                  <a:extLst>
                    <a:ext uri="{9D8B030D-6E8A-4147-A177-3AD203B41FA5}">
                      <a16:colId xmlns:a16="http://schemas.microsoft.com/office/drawing/2014/main" val="4274608772"/>
                    </a:ext>
                  </a:extLst>
                </a:gridCol>
                <a:gridCol w="899954">
                  <a:extLst>
                    <a:ext uri="{9D8B030D-6E8A-4147-A177-3AD203B41FA5}">
                      <a16:colId xmlns:a16="http://schemas.microsoft.com/office/drawing/2014/main" val="1132204397"/>
                    </a:ext>
                  </a:extLst>
                </a:gridCol>
                <a:gridCol w="2301173">
                  <a:extLst>
                    <a:ext uri="{9D8B030D-6E8A-4147-A177-3AD203B41FA5}">
                      <a16:colId xmlns:a16="http://schemas.microsoft.com/office/drawing/2014/main" val="1880900462"/>
                    </a:ext>
                  </a:extLst>
                </a:gridCol>
                <a:gridCol w="2547576">
                  <a:extLst>
                    <a:ext uri="{9D8B030D-6E8A-4147-A177-3AD203B41FA5}">
                      <a16:colId xmlns:a16="http://schemas.microsoft.com/office/drawing/2014/main" val="1129969598"/>
                    </a:ext>
                  </a:extLst>
                </a:gridCol>
              </a:tblGrid>
              <a:tr h="68207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тарихы-12 оқушы 9б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Халмен 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3362139383"/>
                  </a:ext>
                </a:extLst>
              </a:tr>
              <a:tr h="68207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-7 оқушы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9ә 9в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Согумбаева Д.М.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Дюсенгулова С.Е.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889662716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 2 оқушы 9в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№211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Сейсембаева Г.К.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Хайса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2004038542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Құрманбек Г.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 А.А.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953860476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 Э.М.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Жумалина М.Е.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Авдығапарқызы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2285745196"/>
                  </a:ext>
                </a:extLst>
              </a:tr>
              <a:tr h="682075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Смагулова А.С. Абдугалимова А.Г.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3033407999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 тілі мен әдебиеті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эссе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Дюсенгулова С.Е.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1365970953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Капиятова Ф.Ш.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Базар Н.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Сарсенбаева А.А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641460448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Смагулова А.С.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Жумалина М.Е.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Шокашева Ш.А.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100797776"/>
                  </a:ext>
                </a:extLst>
              </a:tr>
              <a:tr h="464192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Жунусова Л.А.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Хайса А.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3103066929"/>
                  </a:ext>
                </a:extLst>
              </a:tr>
              <a:tr h="45471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Садриденова Б.К.</a:t>
                      </a:r>
                      <a:endParaRPr lang="ru-KZ" sz="1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Хабылан Б.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Дюсенгулова С.Е.</a:t>
                      </a:r>
                      <a:endParaRPr lang="ru-KZ" sz="1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125" marR="58125" marT="0" marB="0"/>
                </a:tc>
                <a:extLst>
                  <a:ext uri="{0D108BD9-81ED-4DB2-BD59-A6C34878D82A}">
                    <a16:rowId xmlns:a16="http://schemas.microsoft.com/office/drawing/2014/main" val="322834891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9AA0345-2111-48A1-9296-907D5C736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63" y="2160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423192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1419</TotalTime>
  <Words>1382</Words>
  <Application>Microsoft Office PowerPoint</Application>
  <PresentationFormat>Широкоэкранный</PresentationFormat>
  <Paragraphs>489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Грань</vt:lpstr>
      <vt:lpstr>2025-2026 ОҚУ ЖЫЛЫНДАҒЫ ҚОРЫТЫНДЫ АТТЕСТАТТАУДАН ӨТКІЗУ ТӘРТІБІ 9,11 СЫНЫПТАР</vt:lpstr>
      <vt:lpstr>Презентация PowerPoint</vt:lpstr>
      <vt:lpstr>2025-2026 оқу жылындағы  11 сынып оқушыларының қорытынды аттестаттау пәндерінен емтихан кестесі   </vt:lpstr>
      <vt:lpstr>Презентация PowerPoint</vt:lpstr>
      <vt:lpstr>2025-2026 оқу жылындағы  9 сынып оқушыларының негізгі мектеп курсы бойынша қорытынды аттестаттау емтихандарының  кестесі  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«Критериалдық бағалау жүйесі - оқушылардың оқу жетістігінің көрсеткіші»</dc:title>
  <dc:creator>12</dc:creator>
  <cp:lastModifiedBy>UserM4</cp:lastModifiedBy>
  <cp:revision>362</cp:revision>
  <cp:lastPrinted>2022-08-25T09:09:34Z</cp:lastPrinted>
  <dcterms:created xsi:type="dcterms:W3CDTF">2016-08-17T03:25:56Z</dcterms:created>
  <dcterms:modified xsi:type="dcterms:W3CDTF">2026-05-12T10:18:11Z</dcterms:modified>
</cp:coreProperties>
</file>