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8"/>
  </p:notesMasterIdLst>
  <p:sldIdLst>
    <p:sldId id="267" r:id="rId3"/>
    <p:sldId id="268" r:id="rId4"/>
    <p:sldId id="279" r:id="rId5"/>
    <p:sldId id="298" r:id="rId6"/>
    <p:sldId id="29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Үстіңгі деректеме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Күн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8715D-A714-4722-8CE9-015D43E179C0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Слайд суреті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Жазбала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Мәтін үлгісі</a:t>
            </a:r>
          </a:p>
          <a:p>
            <a:pPr lvl="1"/>
            <a:r>
              <a:rPr lang="en-US"/>
              <a:t>Екінші деңгей</a:t>
            </a:r>
          </a:p>
          <a:p>
            <a:pPr lvl="2"/>
            <a:r>
              <a:rPr lang="en-US"/>
              <a:t>Үшінші деңгей</a:t>
            </a:r>
          </a:p>
          <a:p>
            <a:pPr lvl="3"/>
            <a:r>
              <a:rPr lang="en-US"/>
              <a:t>Төртінші деңгей</a:t>
            </a:r>
          </a:p>
          <a:p>
            <a:pPr lvl="4"/>
            <a:r>
              <a:rPr lang="en-US"/>
              <a:t>Бесінші деңгей</a:t>
            </a:r>
          </a:p>
        </p:txBody>
      </p:sp>
      <p:sp>
        <p:nvSpPr>
          <p:cNvPr id="6" name="Төменгі деректеме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Слайд нөмірі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EC1DA6-3D07-4FFF-93EE-954937EABAE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67179" y="5154613"/>
            <a:ext cx="5342154" cy="421709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7000" y="1339850"/>
            <a:ext cx="6423025" cy="3613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ақырып слайд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ақырып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Тақырып үлгісі</a:t>
            </a:r>
          </a:p>
        </p:txBody>
      </p:sp>
      <p:sp>
        <p:nvSpPr>
          <p:cNvPr id="3" name="Тақырыпша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Тақырыпша үлгісін өңдеу үшін нұқыңыз</a:t>
            </a:r>
          </a:p>
        </p:txBody>
      </p:sp>
      <p:sp>
        <p:nvSpPr>
          <p:cNvPr id="4" name="Күн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4A18-402B-4DB2-BDB6-E9F45DB82962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Төменгі деректем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Слайд нөмірі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E361B-97EE-40C2-B7C1-6A54DD14B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Тақырып және тік мәті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ақырып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Тақырып үлгісі</a:t>
            </a:r>
          </a:p>
        </p:txBody>
      </p:sp>
      <p:sp>
        <p:nvSpPr>
          <p:cNvPr id="3" name="Тік мәтін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/>
              <a:t>Мәтін үлгісі</a:t>
            </a:r>
          </a:p>
          <a:p>
            <a:pPr lvl="1"/>
            <a:r>
              <a:rPr lang="en-US"/>
              <a:t>Екінші деңгей</a:t>
            </a:r>
          </a:p>
          <a:p>
            <a:pPr lvl="2"/>
            <a:r>
              <a:rPr lang="en-US"/>
              <a:t>Үшінші деңгей</a:t>
            </a:r>
          </a:p>
          <a:p>
            <a:pPr lvl="3"/>
            <a:r>
              <a:rPr lang="en-US"/>
              <a:t>Төртінші деңгей</a:t>
            </a:r>
          </a:p>
          <a:p>
            <a:pPr lvl="4"/>
            <a:r>
              <a:rPr lang="en-US"/>
              <a:t>Бесінші деңгей</a:t>
            </a:r>
          </a:p>
        </p:txBody>
      </p:sp>
      <p:sp>
        <p:nvSpPr>
          <p:cNvPr id="4" name="Күн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4A18-402B-4DB2-BDB6-E9F45DB82962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Төменгі деректем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Слайд нөмірі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E361B-97EE-40C2-B7C1-6A54DD14B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Тік тақырып пен мәті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ік тақырып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Тақырып үлгісі</a:t>
            </a:r>
          </a:p>
        </p:txBody>
      </p:sp>
      <p:sp>
        <p:nvSpPr>
          <p:cNvPr id="3" name="Тік мәтін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Мәтін үлгісі</a:t>
            </a:r>
          </a:p>
          <a:p>
            <a:pPr lvl="1"/>
            <a:r>
              <a:rPr lang="en-US"/>
              <a:t>Екінші деңгей</a:t>
            </a:r>
          </a:p>
          <a:p>
            <a:pPr lvl="2"/>
            <a:r>
              <a:rPr lang="en-US"/>
              <a:t>Үшінші деңгей</a:t>
            </a:r>
          </a:p>
          <a:p>
            <a:pPr lvl="3"/>
            <a:r>
              <a:rPr lang="en-US"/>
              <a:t>Төртінші деңгей</a:t>
            </a:r>
          </a:p>
          <a:p>
            <a:pPr lvl="4"/>
            <a:r>
              <a:rPr lang="en-US"/>
              <a:t>Бесінші деңгей</a:t>
            </a:r>
          </a:p>
        </p:txBody>
      </p:sp>
      <p:sp>
        <p:nvSpPr>
          <p:cNvPr id="4" name="Күн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4A18-402B-4DB2-BDB6-E9F45DB82962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Төменгі деректем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Слайд нөмірі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E361B-97EE-40C2-B7C1-6A54DD14B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012-863D-416E-9FDD-6ED57577F3D7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t>12.05.2026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09AA6-336D-4628-A7AB-9439BD4AD797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012-863D-416E-9FDD-6ED57577F3D7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t>12.05.2026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09AA6-336D-4628-A7AB-9439BD4AD797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012-863D-416E-9FDD-6ED57577F3D7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t>12.05.2026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09AA6-336D-4628-A7AB-9439BD4AD797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012-863D-416E-9FDD-6ED57577F3D7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t>12.05.2026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09AA6-336D-4628-A7AB-9439BD4AD797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012-863D-416E-9FDD-6ED57577F3D7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t>12.05.2026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09AA6-336D-4628-A7AB-9439BD4AD797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012-863D-416E-9FDD-6ED57577F3D7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t>12.05.2026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09AA6-336D-4628-A7AB-9439BD4AD797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012-863D-416E-9FDD-6ED57577F3D7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t>12.05.2026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09AA6-336D-4628-A7AB-9439BD4AD797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012-863D-416E-9FDD-6ED57577F3D7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t>12.05.2026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09AA6-336D-4628-A7AB-9439BD4AD797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ақырып және ныса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ақырып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Тақырып үлгісі</a:t>
            </a:r>
          </a:p>
        </p:txBody>
      </p:sp>
      <p:sp>
        <p:nvSpPr>
          <p:cNvPr id="3" name="Мазмұн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/>
              <a:t>Мәтін үлгісі</a:t>
            </a:r>
          </a:p>
          <a:p>
            <a:pPr lvl="1"/>
            <a:r>
              <a:rPr lang="en-US"/>
              <a:t>Екінші деңгей</a:t>
            </a:r>
          </a:p>
          <a:p>
            <a:pPr lvl="2"/>
            <a:r>
              <a:rPr lang="en-US"/>
              <a:t>Үшінші деңгей</a:t>
            </a:r>
          </a:p>
          <a:p>
            <a:pPr lvl="3"/>
            <a:r>
              <a:rPr lang="en-US"/>
              <a:t>Төртінші деңгей</a:t>
            </a:r>
          </a:p>
          <a:p>
            <a:pPr lvl="4"/>
            <a:r>
              <a:rPr lang="en-US"/>
              <a:t>Бесінші деңгей</a:t>
            </a:r>
          </a:p>
        </p:txBody>
      </p:sp>
      <p:sp>
        <p:nvSpPr>
          <p:cNvPr id="4" name="Күн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4A18-402B-4DB2-BDB6-E9F45DB82962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Төменгі деректем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Слайд нөмірі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E361B-97EE-40C2-B7C1-6A54DD14B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012-863D-416E-9FDD-6ED57577F3D7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t>12.05.2026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09AA6-336D-4628-A7AB-9439BD4AD797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012-863D-416E-9FDD-6ED57577F3D7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t>12.05.2026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09AA6-336D-4628-A7AB-9439BD4AD797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BB012-863D-416E-9FDD-6ED57577F3D7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t>12.05.2026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09AA6-336D-4628-A7AB-9439BD4AD797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Бөлім тақырыб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ақырып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Тақырып үлгісі</a:t>
            </a:r>
          </a:p>
        </p:txBody>
      </p:sp>
      <p:sp>
        <p:nvSpPr>
          <p:cNvPr id="3" name="Мәтін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Мәтін үлгісі</a:t>
            </a:r>
          </a:p>
        </p:txBody>
      </p:sp>
      <p:sp>
        <p:nvSpPr>
          <p:cNvPr id="4" name="Күн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4A18-402B-4DB2-BDB6-E9F45DB82962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Төменгі деректеме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Слайд нөмірі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E361B-97EE-40C2-B7C1-6A54DD14B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Екі ныса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ақырып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Тақырып үлгісі</a:t>
            </a:r>
          </a:p>
        </p:txBody>
      </p:sp>
      <p:sp>
        <p:nvSpPr>
          <p:cNvPr id="3" name="Мазмұн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Мәтін үлгісі</a:t>
            </a:r>
          </a:p>
          <a:p>
            <a:pPr lvl="1"/>
            <a:r>
              <a:rPr lang="en-US"/>
              <a:t>Екінші деңгей</a:t>
            </a:r>
          </a:p>
          <a:p>
            <a:pPr lvl="2"/>
            <a:r>
              <a:rPr lang="en-US"/>
              <a:t>Үшінші деңгей</a:t>
            </a:r>
          </a:p>
          <a:p>
            <a:pPr lvl="3"/>
            <a:r>
              <a:rPr lang="en-US"/>
              <a:t>Төртінші деңгей</a:t>
            </a:r>
          </a:p>
          <a:p>
            <a:pPr lvl="4"/>
            <a:r>
              <a:rPr lang="en-US"/>
              <a:t>Бесінші деңгей</a:t>
            </a:r>
          </a:p>
        </p:txBody>
      </p:sp>
      <p:sp>
        <p:nvSpPr>
          <p:cNvPr id="4" name="Мазмұн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Мәтін үлгісі</a:t>
            </a:r>
          </a:p>
          <a:p>
            <a:pPr lvl="1"/>
            <a:r>
              <a:rPr lang="en-US"/>
              <a:t>Екінші деңгей</a:t>
            </a:r>
          </a:p>
          <a:p>
            <a:pPr lvl="2"/>
            <a:r>
              <a:rPr lang="en-US"/>
              <a:t>Үшінші деңгей</a:t>
            </a:r>
          </a:p>
          <a:p>
            <a:pPr lvl="3"/>
            <a:r>
              <a:rPr lang="en-US"/>
              <a:t>Төртінші деңгей</a:t>
            </a:r>
          </a:p>
          <a:p>
            <a:pPr lvl="4"/>
            <a:r>
              <a:rPr lang="en-US"/>
              <a:t>Бесінші деңгей</a:t>
            </a:r>
          </a:p>
        </p:txBody>
      </p:sp>
      <p:sp>
        <p:nvSpPr>
          <p:cNvPr id="5" name="Күн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4A18-402B-4DB2-BDB6-E9F45DB82962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Төменгі деректем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Слайд нөмірі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E361B-97EE-40C2-B7C1-6A54DD14B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алыстыр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ақырып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Тақырып үлгісі</a:t>
            </a:r>
          </a:p>
        </p:txBody>
      </p:sp>
      <p:sp>
        <p:nvSpPr>
          <p:cNvPr id="3" name="Мәтін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Мәтін үлгісі</a:t>
            </a:r>
          </a:p>
        </p:txBody>
      </p:sp>
      <p:sp>
        <p:nvSpPr>
          <p:cNvPr id="4" name="Мазмұн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Мәтін үлгісі</a:t>
            </a:r>
          </a:p>
          <a:p>
            <a:pPr lvl="1"/>
            <a:r>
              <a:rPr lang="en-US"/>
              <a:t>Екінші деңгей</a:t>
            </a:r>
          </a:p>
          <a:p>
            <a:pPr lvl="2"/>
            <a:r>
              <a:rPr lang="en-US"/>
              <a:t>Үшінші деңгей</a:t>
            </a:r>
          </a:p>
          <a:p>
            <a:pPr lvl="3"/>
            <a:r>
              <a:rPr lang="en-US"/>
              <a:t>Төртінші деңгей</a:t>
            </a:r>
          </a:p>
          <a:p>
            <a:pPr lvl="4"/>
            <a:r>
              <a:rPr lang="en-US"/>
              <a:t>Бесінші деңгей</a:t>
            </a:r>
          </a:p>
        </p:txBody>
      </p:sp>
      <p:sp>
        <p:nvSpPr>
          <p:cNvPr id="5" name="Мәтін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Мәтін үлгісі</a:t>
            </a:r>
          </a:p>
        </p:txBody>
      </p:sp>
      <p:sp>
        <p:nvSpPr>
          <p:cNvPr id="6" name="Мазмұн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Мәтін үлгісі</a:t>
            </a:r>
          </a:p>
          <a:p>
            <a:pPr lvl="1"/>
            <a:r>
              <a:rPr lang="en-US"/>
              <a:t>Екінші деңгей</a:t>
            </a:r>
          </a:p>
          <a:p>
            <a:pPr lvl="2"/>
            <a:r>
              <a:rPr lang="en-US"/>
              <a:t>Үшінші деңгей</a:t>
            </a:r>
          </a:p>
          <a:p>
            <a:pPr lvl="3"/>
            <a:r>
              <a:rPr lang="en-US"/>
              <a:t>Төртінші деңгей</a:t>
            </a:r>
          </a:p>
          <a:p>
            <a:pPr lvl="4"/>
            <a:r>
              <a:rPr lang="en-US"/>
              <a:t>Бесінші деңгей</a:t>
            </a:r>
          </a:p>
        </p:txBody>
      </p:sp>
      <p:sp>
        <p:nvSpPr>
          <p:cNvPr id="7" name="Күн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4A18-402B-4DB2-BDB6-E9F45DB82962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8" name="Төменгі деректеме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Слайд нөмірі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E361B-97EE-40C2-B7C1-6A54DD14B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ек тақыры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ақырып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Тақырып үлгісі</a:t>
            </a:r>
          </a:p>
        </p:txBody>
      </p:sp>
      <p:sp>
        <p:nvSpPr>
          <p:cNvPr id="3" name="Күн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4A18-402B-4DB2-BDB6-E9F45DB82962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Төменгі деректеме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Слайд нөмірі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E361B-97EE-40C2-B7C1-6A54DD14B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Бо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үн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4A18-402B-4DB2-BDB6-E9F45DB82962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3" name="Төменгі деректеме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Слайд нөмірі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E361B-97EE-40C2-B7C1-6A54DD14B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Тақырыбы бар ныса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ақырып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Тақырып үлгісі</a:t>
            </a:r>
          </a:p>
        </p:txBody>
      </p:sp>
      <p:sp>
        <p:nvSpPr>
          <p:cNvPr id="3" name="Мазмұн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Мәтін үлгісі</a:t>
            </a:r>
          </a:p>
          <a:p>
            <a:pPr lvl="1"/>
            <a:r>
              <a:rPr lang="en-US"/>
              <a:t>Екінші деңгей</a:t>
            </a:r>
          </a:p>
          <a:p>
            <a:pPr lvl="2"/>
            <a:r>
              <a:rPr lang="en-US"/>
              <a:t>Үшінші деңгей</a:t>
            </a:r>
          </a:p>
          <a:p>
            <a:pPr lvl="3"/>
            <a:r>
              <a:rPr lang="en-US"/>
              <a:t>Төртінші деңгей</a:t>
            </a:r>
          </a:p>
          <a:p>
            <a:pPr lvl="4"/>
            <a:r>
              <a:rPr lang="en-US"/>
              <a:t>Бесінші деңгей</a:t>
            </a:r>
          </a:p>
        </p:txBody>
      </p:sp>
      <p:sp>
        <p:nvSpPr>
          <p:cNvPr id="4" name="Мәтін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Мәтін үлгісі</a:t>
            </a:r>
          </a:p>
        </p:txBody>
      </p:sp>
      <p:sp>
        <p:nvSpPr>
          <p:cNvPr id="5" name="Күн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4A18-402B-4DB2-BDB6-E9F45DB82962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Төменгі деректем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Слайд нөмірі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E361B-97EE-40C2-B7C1-6A54DD14B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Тақырыбы бар сур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ақырып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Тақырып үлгісі</a:t>
            </a:r>
          </a:p>
        </p:txBody>
      </p:sp>
      <p:sp>
        <p:nvSpPr>
          <p:cNvPr id="3" name="Суре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Мәтін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Мәтін үлгісі</a:t>
            </a:r>
          </a:p>
        </p:txBody>
      </p:sp>
      <p:sp>
        <p:nvSpPr>
          <p:cNvPr id="5" name="Күн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4A18-402B-4DB2-BDB6-E9F45DB82962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Төменгі деректеме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Слайд нөмірі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E361B-97EE-40C2-B7C1-6A54DD14BE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ақырып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Тақырып үлгісі</a:t>
            </a:r>
          </a:p>
        </p:txBody>
      </p:sp>
      <p:sp>
        <p:nvSpPr>
          <p:cNvPr id="3" name="Мәтін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Мәтін үлгісі</a:t>
            </a:r>
          </a:p>
          <a:p>
            <a:pPr lvl="1"/>
            <a:r>
              <a:rPr lang="en-US"/>
              <a:t>Екінші деңгей</a:t>
            </a:r>
          </a:p>
          <a:p>
            <a:pPr lvl="2"/>
            <a:r>
              <a:rPr lang="en-US"/>
              <a:t>Үшінші деңгей</a:t>
            </a:r>
          </a:p>
          <a:p>
            <a:pPr lvl="3"/>
            <a:r>
              <a:rPr lang="en-US"/>
              <a:t>Төртінші деңгей</a:t>
            </a:r>
          </a:p>
          <a:p>
            <a:pPr lvl="4"/>
            <a:r>
              <a:rPr lang="en-US"/>
              <a:t>Бесінші деңгей</a:t>
            </a:r>
          </a:p>
        </p:txBody>
      </p:sp>
      <p:sp>
        <p:nvSpPr>
          <p:cNvPr id="4" name="Күн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54A18-402B-4DB2-BDB6-E9F45DB82962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Төменгі деректеме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Слайд нөмірі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E361B-97EE-40C2-B7C1-6A54DD14BED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BB012-863D-416E-9FDD-6ED57577F3D7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t>12.05.2026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09AA6-336D-4628-A7AB-9439BD4AD797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"/>
          <p:cNvPicPr preferRelativeResize="0"/>
          <p:nvPr/>
        </p:nvPicPr>
        <p:blipFill rotWithShape="1">
          <a:blip r:embed="rId3" cstate="print"/>
          <a:srcRect l="239" t="-518" r="12712" b="1459"/>
          <a:stretch>
            <a:fillRect/>
          </a:stretch>
        </p:blipFill>
        <p:spPr>
          <a:xfrm>
            <a:off x="0" y="0"/>
            <a:ext cx="12263021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"/>
          <p:cNvSpPr txBox="1"/>
          <p:nvPr/>
        </p:nvSpPr>
        <p:spPr>
          <a:xfrm>
            <a:off x="9455541" y="6079187"/>
            <a:ext cx="2549525" cy="339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203864"/>
              </a:buClr>
              <a:buSzPts val="1600"/>
              <a:buFont typeface="Arial" panose="020B0604020202020204"/>
              <a:buNone/>
            </a:pPr>
            <a:r>
              <a:rPr lang="kk-KZ" sz="1600" b="1" dirty="0">
                <a:solidFill>
                  <a:srgbClr val="20386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АҚСУ </a:t>
            </a:r>
            <a:r>
              <a:rPr lang="en-US" sz="1600" b="1" dirty="0">
                <a:solidFill>
                  <a:srgbClr val="20386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–</a:t>
            </a:r>
            <a:r>
              <a:rPr lang="ru-RU" sz="1600" b="1" dirty="0">
                <a:solidFill>
                  <a:srgbClr val="20386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kk-KZ" sz="1600" b="1" dirty="0">
                <a:solidFill>
                  <a:srgbClr val="20386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2026</a:t>
            </a:r>
            <a:endParaRPr dirty="0">
              <a:solidFill>
                <a:prstClr val="black"/>
              </a:solidFill>
            </a:endParaRPr>
          </a:p>
        </p:txBody>
      </p:sp>
      <p:sp>
        <p:nvSpPr>
          <p:cNvPr id="2" name="Тікбұрыш 1"/>
          <p:cNvSpPr/>
          <p:nvPr/>
        </p:nvSpPr>
        <p:spPr>
          <a:xfrm>
            <a:off x="89648" y="5218583"/>
            <a:ext cx="8946776" cy="959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1000"/>
              </a:spcBef>
              <a:defRPr/>
            </a:pPr>
            <a:r>
              <a:rPr lang="en-US" sz="24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 АЛУШЫЛАРҒА «ҚАЗАҚ ТІЛІ» ПӘНІ </a:t>
            </a:r>
            <a:r>
              <a:rPr lang="kk-KZ" sz="24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</a:p>
          <a:p>
            <a:pPr lvl="0" algn="ctr">
              <a:spcBef>
                <a:spcPts val="1000"/>
              </a:spcBef>
              <a:defRPr/>
            </a:pPr>
            <a:r>
              <a:rPr lang="kk-KZ" sz="24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5-8, 10-СЫНЫПТАРДА </a:t>
            </a:r>
            <a:r>
              <a:rPr lang="kk-KZ" sz="24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АРАЛЫҚ </a:t>
            </a:r>
            <a:r>
              <a:rPr lang="en-US" sz="24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ЕМТИХАН ӨТКІЗУ ТӘРТІБІ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6AAF006-98B0-4B6F-871A-F46274ED5CC7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221" y="224520"/>
            <a:ext cx="1057275" cy="1172845"/>
          </a:xfrm>
          <a:prstGeom prst="rect">
            <a:avLst/>
          </a:prstGeom>
          <a:noFill/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CD973A3-42D6-4FF0-80C0-98222A964B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363" y="2232212"/>
            <a:ext cx="6731873" cy="170759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12126897" cy="585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Тақырып 7"/>
          <p:cNvSpPr>
            <a:spLocks noGrp="1"/>
          </p:cNvSpPr>
          <p:nvPr>
            <p:ph type="title"/>
          </p:nvPr>
        </p:nvSpPr>
        <p:spPr>
          <a:xfrm>
            <a:off x="1247312" y="0"/>
            <a:ext cx="9632272" cy="585239"/>
          </a:xfrm>
        </p:spPr>
        <p:txBody>
          <a:bodyPr/>
          <a:lstStyle/>
          <a:p>
            <a:pPr algn="ctr"/>
            <a:r>
              <a:rPr lang="ru-RU" sz="1800" b="1" dirty="0">
                <a:solidFill>
                  <a:prstClr val="whit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ЕМТИХАННЫҢ  МАҚСАТ-МІНДЕТТЕРІ</a:t>
            </a:r>
            <a:endParaRPr lang="en-US" dirty="0"/>
          </a:p>
        </p:txBody>
      </p:sp>
      <p:sp>
        <p:nvSpPr>
          <p:cNvPr id="11" name="Тікбұрыш 10"/>
          <p:cNvSpPr/>
          <p:nvPr/>
        </p:nvSpPr>
        <p:spPr>
          <a:xfrm>
            <a:off x="7339723" y="1757810"/>
            <a:ext cx="42385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Міндеті: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алушылардың білім берудің келесі деңгей материалдарын игеру дайындығы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 ба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ғалау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функционалдық сауаттылықтарының қалыптасу деңгейлерін бағалау.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9" descr="D:\Iskendir\Презентации\Восполнение знаний совещание МОН\Элемент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331" y="1859846"/>
            <a:ext cx="2379663" cy="228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Тікбұрыш 13"/>
          <p:cNvSpPr/>
          <p:nvPr/>
        </p:nvSpPr>
        <p:spPr>
          <a:xfrm>
            <a:off x="313151" y="1503123"/>
            <a:ext cx="4398315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 -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білім алушылардың «Қазақ тілі», «Қазақ тілі мен әдебиеті» пәндері бойынша оқу бағдарламасының көлемін меңгеру деңгейін негізгі орта білім берудің мемлекеттік жалпыға міндетті білім беру стандарты (бұдан әрі – МЖМББС) талаптарына сәйкес бағалау.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/>
              <a:t> </a:t>
            </a:r>
            <a:endParaRPr lang="en-US" dirty="0"/>
          </a:p>
          <a:p>
            <a:pPr algn="just"/>
            <a:r>
              <a:rPr lang="ru-RU" sz="160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1600" dirty="0">
              <a:solidFill>
                <a:srgbClr val="00206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12126897" cy="585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Тақырып 1"/>
          <p:cNvSpPr>
            <a:spLocks noGrp="1"/>
          </p:cNvSpPr>
          <p:nvPr>
            <p:ph type="title"/>
          </p:nvPr>
        </p:nvSpPr>
        <p:spPr>
          <a:xfrm>
            <a:off x="0" y="32273"/>
            <a:ext cx="12020773" cy="624579"/>
          </a:xfrm>
        </p:spPr>
        <p:txBody>
          <a:bodyPr>
            <a:normAutofit fontScale="90000"/>
          </a:bodyPr>
          <a:lstStyle/>
          <a:p>
            <a:pPr marL="228600" lvl="0" indent="-228600" algn="ctr">
              <a:spcBef>
                <a:spcPts val="1000"/>
              </a:spcBef>
            </a:pPr>
            <a:br>
              <a:rPr lang="kk-KZ" sz="2700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2700" b="1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ЕМТИХАН ТАПСЫРМАЛАРЫНЫҢ МАЗМҰНЫ</a:t>
            </a:r>
            <a:br>
              <a:rPr lang="en-US" sz="2000" dirty="0">
                <a:solidFill>
                  <a:schemeClr val="bg1"/>
                </a:solidFill>
                <a:latin typeface="Calibri" panose="020F0502020204030204"/>
                <a:ea typeface="+mn-ea"/>
                <a:cs typeface="+mn-cs"/>
              </a:rPr>
            </a:b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598394" y="864263"/>
            <a:ext cx="10258082" cy="310854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2800" spc="1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2800" spc="1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spc="1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Қазақ сыныптары үшін «Қазақ тілі» оқу пәні бойынша:</a:t>
            </a:r>
          </a:p>
          <a:p>
            <a:pPr marL="449580" indent="1905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spc="1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оқылым</a:t>
            </a:r>
          </a:p>
          <a:p>
            <a:pPr marL="449580" indent="8763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800" spc="1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жазылым</a:t>
            </a:r>
          </a:p>
          <a:p>
            <a:pPr marL="44958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800" spc="1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әдеби тіл нормаларын сақтау </a:t>
            </a: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«Қазақ тілі» оқу пәні бойынша рубрика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ACD1C7-F4DE-4056-9854-F92F4B4AF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1671" y="259977"/>
            <a:ext cx="10762129" cy="753036"/>
          </a:xfrm>
        </p:spPr>
        <p:txBody>
          <a:bodyPr>
            <a:normAutofit fontScale="90000"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2036763" algn="r"/>
              </a:tabLst>
            </a:pPr>
            <a:r>
              <a:rPr kumimoji="0" lang="kk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2025-2026  оқу жылындағы  5-8, 10 сынып оқушыларының</a:t>
            </a:r>
            <a:br>
              <a:rPr kumimoji="0" lang="kk-KZ" altLang="ru-K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kk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Қазақ тілі пәні бойынша емтихан кестесі</a:t>
            </a:r>
            <a:br>
              <a:rPr kumimoji="0" lang="kk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ru-KZ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7A20698-0039-48D0-93EC-082F06860E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9446975"/>
              </p:ext>
            </p:extLst>
          </p:nvPr>
        </p:nvGraphicFramePr>
        <p:xfrm>
          <a:off x="484094" y="573741"/>
          <a:ext cx="10936941" cy="62501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56137">
                  <a:extLst>
                    <a:ext uri="{9D8B030D-6E8A-4147-A177-3AD203B41FA5}">
                      <a16:colId xmlns:a16="http://schemas.microsoft.com/office/drawing/2014/main" val="3237690503"/>
                    </a:ext>
                  </a:extLst>
                </a:gridCol>
                <a:gridCol w="1190510">
                  <a:extLst>
                    <a:ext uri="{9D8B030D-6E8A-4147-A177-3AD203B41FA5}">
                      <a16:colId xmlns:a16="http://schemas.microsoft.com/office/drawing/2014/main" val="279585888"/>
                    </a:ext>
                  </a:extLst>
                </a:gridCol>
                <a:gridCol w="895045">
                  <a:extLst>
                    <a:ext uri="{9D8B030D-6E8A-4147-A177-3AD203B41FA5}">
                      <a16:colId xmlns:a16="http://schemas.microsoft.com/office/drawing/2014/main" val="3147624462"/>
                    </a:ext>
                  </a:extLst>
                </a:gridCol>
                <a:gridCol w="1457830">
                  <a:extLst>
                    <a:ext uri="{9D8B030D-6E8A-4147-A177-3AD203B41FA5}">
                      <a16:colId xmlns:a16="http://schemas.microsoft.com/office/drawing/2014/main" val="1418112220"/>
                    </a:ext>
                  </a:extLst>
                </a:gridCol>
                <a:gridCol w="1662381">
                  <a:extLst>
                    <a:ext uri="{9D8B030D-6E8A-4147-A177-3AD203B41FA5}">
                      <a16:colId xmlns:a16="http://schemas.microsoft.com/office/drawing/2014/main" val="3811315145"/>
                    </a:ext>
                  </a:extLst>
                </a:gridCol>
                <a:gridCol w="1380991">
                  <a:extLst>
                    <a:ext uri="{9D8B030D-6E8A-4147-A177-3AD203B41FA5}">
                      <a16:colId xmlns:a16="http://schemas.microsoft.com/office/drawing/2014/main" val="433766199"/>
                    </a:ext>
                  </a:extLst>
                </a:gridCol>
                <a:gridCol w="1834467">
                  <a:extLst>
                    <a:ext uri="{9D8B030D-6E8A-4147-A177-3AD203B41FA5}">
                      <a16:colId xmlns:a16="http://schemas.microsoft.com/office/drawing/2014/main" val="2818010130"/>
                    </a:ext>
                  </a:extLst>
                </a:gridCol>
                <a:gridCol w="2059580">
                  <a:extLst>
                    <a:ext uri="{9D8B030D-6E8A-4147-A177-3AD203B41FA5}">
                      <a16:colId xmlns:a16="http://schemas.microsoft.com/office/drawing/2014/main" val="2359529737"/>
                    </a:ext>
                  </a:extLst>
                </a:gridCol>
              </a:tblGrid>
              <a:tr h="646572"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р/н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Пән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Емтихан 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түрі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Күні, Уақыты, Өтілетін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орны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Кабинет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мұғалім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>
                        <a:tabLst>
                          <a:tab pos="2036445" algn="r"/>
                        </a:tabLs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Ассистент  	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extLst>
                  <a:ext uri="{0D108BD9-81ED-4DB2-BD59-A6C34878D82A}">
                    <a16:rowId xmlns:a16="http://schemas.microsoft.com/office/drawing/2014/main" val="218504314"/>
                  </a:ext>
                </a:extLst>
              </a:tr>
              <a:tr h="431048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b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 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26.05.202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сағат 9.00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№203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Рахметова Г.О.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Капиятова Фируза Шухратовна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extLst>
                  <a:ext uri="{0D108BD9-81ED-4DB2-BD59-A6C34878D82A}">
                    <a16:rowId xmlns:a16="http://schemas.microsoft.com/office/drawing/2014/main" val="2746210022"/>
                  </a:ext>
                </a:extLst>
              </a:tr>
              <a:tr h="431048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b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 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26.05.202</a:t>
                      </a: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сағат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9.00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№211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Абдрахманова К.А.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Хайса Айгүл Хайсақызы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extLst>
                  <a:ext uri="{0D108BD9-81ED-4DB2-BD59-A6C34878D82A}">
                    <a16:rowId xmlns:a16="http://schemas.microsoft.com/office/drawing/2014/main" val="980127978"/>
                  </a:ext>
                </a:extLst>
              </a:tr>
              <a:tr h="431048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b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26.05.202</a:t>
                      </a: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сағат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9.00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№209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Кожанова Н.А.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Каршибаев Султонбек Шухратович 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extLst>
                  <a:ext uri="{0D108BD9-81ED-4DB2-BD59-A6C34878D82A}">
                    <a16:rowId xmlns:a16="http://schemas.microsoft.com/office/drawing/2014/main" val="2845475297"/>
                  </a:ext>
                </a:extLst>
              </a:tr>
              <a:tr h="431048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b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26.05.202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сағат 9.00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№208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Ирманова А.А.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Карипбаева Шынар Тасболатовна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extLst>
                  <a:ext uri="{0D108BD9-81ED-4DB2-BD59-A6C34878D82A}">
                    <a16:rowId xmlns:a16="http://schemas.microsoft.com/office/drawing/2014/main" val="3212395854"/>
                  </a:ext>
                </a:extLst>
              </a:tr>
              <a:tr h="431048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 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b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26.05.202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сағат 9.00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№202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Жумабаева Д.Т.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Какенова Айжан Нуркаировна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extLst>
                  <a:ext uri="{0D108BD9-81ED-4DB2-BD59-A6C34878D82A}">
                    <a16:rowId xmlns:a16="http://schemas.microsoft.com/office/drawing/2014/main" val="2915468791"/>
                  </a:ext>
                </a:extLst>
              </a:tr>
              <a:tr h="431048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b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26.05.202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сағат 9.00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№204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Оразбаева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Э.Ж.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Авдығапарқызы Айгерім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extLst>
                  <a:ext uri="{0D108BD9-81ED-4DB2-BD59-A6C34878D82A}">
                    <a16:rowId xmlns:a16="http://schemas.microsoft.com/office/drawing/2014/main" val="1330841731"/>
                  </a:ext>
                </a:extLst>
              </a:tr>
              <a:tr h="431048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b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 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26.05.202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сағат 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№205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Құрманбек Г.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Уажанова Ботагоз Болатовна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extLst>
                  <a:ext uri="{0D108BD9-81ED-4DB2-BD59-A6C34878D82A}">
                    <a16:rowId xmlns:a16="http://schemas.microsoft.com/office/drawing/2014/main" val="2706932289"/>
                  </a:ext>
                </a:extLst>
              </a:tr>
              <a:tr h="431048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 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b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 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26.05.2026 сағат 11.00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№204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Оразбаева Э.Ж.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Халмен Еркегүл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extLst>
                  <a:ext uri="{0D108BD9-81ED-4DB2-BD59-A6C34878D82A}">
                    <a16:rowId xmlns:a16="http://schemas.microsoft.com/office/drawing/2014/main" val="2815547432"/>
                  </a:ext>
                </a:extLst>
              </a:tr>
              <a:tr h="431048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 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b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 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26.05.202</a:t>
                      </a: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сағат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№203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Рахметова Г.О.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Кудайбергенова Айнур Биржановна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extLst>
                  <a:ext uri="{0D108BD9-81ED-4DB2-BD59-A6C34878D82A}">
                    <a16:rowId xmlns:a16="http://schemas.microsoft.com/office/drawing/2014/main" val="1620640774"/>
                  </a:ext>
                </a:extLst>
              </a:tr>
              <a:tr h="431048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b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26.05.2026 сағат 11.00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№208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Ирманова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А.А.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Сейсембаева Гульназ Кадыровна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extLst>
                  <a:ext uri="{0D108BD9-81ED-4DB2-BD59-A6C34878D82A}">
                    <a16:rowId xmlns:a16="http://schemas.microsoft.com/office/drawing/2014/main" val="4150928424"/>
                  </a:ext>
                </a:extLst>
              </a:tr>
              <a:tr h="431048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b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26.05.202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сағат 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№209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Кожанова Н.А.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Темиргалиева Сания Тулеуовна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extLst>
                  <a:ext uri="{0D108BD9-81ED-4DB2-BD59-A6C34878D82A}">
                    <a16:rowId xmlns:a16="http://schemas.microsoft.com/office/drawing/2014/main" val="3072782498"/>
                  </a:ext>
                </a:extLst>
              </a:tr>
              <a:tr h="431048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7А 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26.05.2026 сағат 11.00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№202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Жумабаева Д.Т.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Каирденова Альмира Алмазовна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extLst>
                  <a:ext uri="{0D108BD9-81ED-4DB2-BD59-A6C34878D82A}">
                    <a16:rowId xmlns:a16="http://schemas.microsoft.com/office/drawing/2014/main" val="3106679433"/>
                  </a:ext>
                </a:extLst>
              </a:tr>
              <a:tr h="431048"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Ә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26.05.2026 сағат 11.00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№205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Құрманбек Г.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Ергазинова Кызгалдак Берекелдіқызы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996" marR="23996" marT="0" marB="0"/>
                </a:tc>
                <a:extLst>
                  <a:ext uri="{0D108BD9-81ED-4DB2-BD59-A6C34878D82A}">
                    <a16:rowId xmlns:a16="http://schemas.microsoft.com/office/drawing/2014/main" val="21542825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2130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ADEAD5-CD09-4E3A-A687-EE7C434CE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382" y="92364"/>
            <a:ext cx="10596418" cy="992366"/>
          </a:xfrm>
        </p:spPr>
        <p:txBody>
          <a:bodyPr>
            <a:normAutofit/>
          </a:bodyPr>
          <a:lstStyle/>
          <a:p>
            <a:pPr algn="ctr"/>
            <a:r>
              <a:rPr lang="kk-K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2025-2026  оқу жылындағы  5-8, 10 сынып оқушыларының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kk-K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Қазақ тілі пәні бойынша емтихан кестесі</a:t>
            </a:r>
            <a:endParaRPr lang="ru-KZ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993EADC3-1429-4C18-98E5-6C50162BCE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968675" y="-63371"/>
            <a:ext cx="18767862" cy="520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KZ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77F76B2C-BF58-43FE-AD18-F177C99597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7516192"/>
              </p:ext>
            </p:extLst>
          </p:nvPr>
        </p:nvGraphicFramePr>
        <p:xfrm>
          <a:off x="230911" y="862906"/>
          <a:ext cx="11508507" cy="574109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71440">
                  <a:extLst>
                    <a:ext uri="{9D8B030D-6E8A-4147-A177-3AD203B41FA5}">
                      <a16:colId xmlns:a16="http://schemas.microsoft.com/office/drawing/2014/main" val="1241478407"/>
                    </a:ext>
                  </a:extLst>
                </a:gridCol>
                <a:gridCol w="1230977">
                  <a:extLst>
                    <a:ext uri="{9D8B030D-6E8A-4147-A177-3AD203B41FA5}">
                      <a16:colId xmlns:a16="http://schemas.microsoft.com/office/drawing/2014/main" val="1855369835"/>
                    </a:ext>
                  </a:extLst>
                </a:gridCol>
                <a:gridCol w="925470">
                  <a:extLst>
                    <a:ext uri="{9D8B030D-6E8A-4147-A177-3AD203B41FA5}">
                      <a16:colId xmlns:a16="http://schemas.microsoft.com/office/drawing/2014/main" val="3744853825"/>
                    </a:ext>
                  </a:extLst>
                </a:gridCol>
                <a:gridCol w="1507387">
                  <a:extLst>
                    <a:ext uri="{9D8B030D-6E8A-4147-A177-3AD203B41FA5}">
                      <a16:colId xmlns:a16="http://schemas.microsoft.com/office/drawing/2014/main" val="1336523422"/>
                    </a:ext>
                  </a:extLst>
                </a:gridCol>
                <a:gridCol w="1963924">
                  <a:extLst>
                    <a:ext uri="{9D8B030D-6E8A-4147-A177-3AD203B41FA5}">
                      <a16:colId xmlns:a16="http://schemas.microsoft.com/office/drawing/2014/main" val="1090032072"/>
                    </a:ext>
                  </a:extLst>
                </a:gridCol>
                <a:gridCol w="1182899">
                  <a:extLst>
                    <a:ext uri="{9D8B030D-6E8A-4147-A177-3AD203B41FA5}">
                      <a16:colId xmlns:a16="http://schemas.microsoft.com/office/drawing/2014/main" val="3589272633"/>
                    </a:ext>
                  </a:extLst>
                </a:gridCol>
                <a:gridCol w="1896822">
                  <a:extLst>
                    <a:ext uri="{9D8B030D-6E8A-4147-A177-3AD203B41FA5}">
                      <a16:colId xmlns:a16="http://schemas.microsoft.com/office/drawing/2014/main" val="14406504"/>
                    </a:ext>
                  </a:extLst>
                </a:gridCol>
                <a:gridCol w="2129588">
                  <a:extLst>
                    <a:ext uri="{9D8B030D-6E8A-4147-A177-3AD203B41FA5}">
                      <a16:colId xmlns:a16="http://schemas.microsoft.com/office/drawing/2014/main" val="4161081743"/>
                    </a:ext>
                  </a:extLst>
                </a:gridCol>
              </a:tblGrid>
              <a:tr h="438877"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р/н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Пән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Емтихан 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түрі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Күні, Уақыты, Өтілетін орны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Кабинет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мұғалім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>
                        <a:tabLst>
                          <a:tab pos="2036445" algn="r"/>
                        </a:tabLst>
                      </a:pP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Ассистент  	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3029398111"/>
                  </a:ext>
                </a:extLst>
              </a:tr>
              <a:tr h="654280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 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26.05.2026 сағат 11.00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№211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Абдрахманова К.А.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Джалбырова Кумисай Сатыпалдиновна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4183705770"/>
                  </a:ext>
                </a:extLst>
              </a:tr>
              <a:tr h="438877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 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26.05.2026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сағат 15.00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№204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Оразбаева Э.Ж.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Еркін Арайгүл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2602491340"/>
                  </a:ext>
                </a:extLst>
              </a:tr>
              <a:tr h="438877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 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7Г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26.05.2026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сағат 15.00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№211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Абдрахманова К.А.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Орынбай Бакытгуль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1056009329"/>
                  </a:ext>
                </a:extLst>
              </a:tr>
              <a:tr h="490710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Ғ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26.05.2026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сағат 15.00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№203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Рахметова Г.О.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Сыздыкова Гульсара Куанышевна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4271276118"/>
                  </a:ext>
                </a:extLst>
              </a:tr>
              <a:tr h="438877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 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b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26.05.2026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сағат 15.00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№205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Құрманбек Г.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Мабил Кенжегул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3442130293"/>
                  </a:ext>
                </a:extLst>
              </a:tr>
              <a:tr h="654280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Ә 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b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26.05.2026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сағат 15.00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№202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Жумабаева Д.Т.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Жагапаров Ержан Молдахметович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1870853543"/>
                  </a:ext>
                </a:extLst>
              </a:tr>
              <a:tr h="438877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b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 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26.05.2026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сағат 15.00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№208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Ирманова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А.А.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Алиаскарова А.Т.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4244465305"/>
                  </a:ext>
                </a:extLst>
              </a:tr>
              <a:tr h="438877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b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 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26.05.2026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сағат 15.00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№209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Кожанова Н.А.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Баймурат Ерденбек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259177415"/>
                  </a:ext>
                </a:extLst>
              </a:tr>
              <a:tr h="327140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Г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b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 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.05.2026 сағат 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№202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Акмекенова С.С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Жумабаева Д.Т.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extLst>
                  <a:ext uri="{0D108BD9-81ED-4DB2-BD59-A6C34878D82A}">
                    <a16:rowId xmlns:a16="http://schemas.microsoft.com/office/drawing/2014/main" val="2411603635"/>
                  </a:ext>
                </a:extLst>
              </a:tr>
              <a:tr h="327140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b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.05.2026 сағат 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№209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Толеутай З. Е.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Кожанова Н.А.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extLst>
                  <a:ext uri="{0D108BD9-81ED-4DB2-BD59-A6C34878D82A}">
                    <a16:rowId xmlns:a16="http://schemas.microsoft.com/office/drawing/2014/main" val="2993612107"/>
                  </a:ext>
                </a:extLst>
              </a:tr>
              <a:tr h="327140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Ә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 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.05.2026 сағат 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№203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Согумбаева Д.М.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Рахметова Н.А.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extLst>
                  <a:ext uri="{0D108BD9-81ED-4DB2-BD59-A6C34878D82A}">
                    <a16:rowId xmlns:a16="http://schemas.microsoft.com/office/drawing/2014/main" val="1876544689"/>
                  </a:ext>
                </a:extLst>
              </a:tr>
              <a:tr h="327140"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тілі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Жазбаша 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.05.2026 сағат </a:t>
                      </a:r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№204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/>
                </a:tc>
                <a:tc>
                  <a:txBody>
                    <a:bodyPr/>
                    <a:lstStyle/>
                    <a:p>
                      <a:r>
                        <a:rPr lang="kk-KZ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Алиаскарова А.Т.</a:t>
                      </a:r>
                      <a:endParaRPr lang="ru-KZ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Ирманова А.А</a:t>
                      </a:r>
                      <a:endParaRPr lang="ru-KZ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92" marR="50992" marT="0" marB="0" anchor="ctr"/>
                </a:tc>
                <a:extLst>
                  <a:ext uri="{0D108BD9-81ED-4DB2-BD59-A6C34878D82A}">
                    <a16:rowId xmlns:a16="http://schemas.microsoft.com/office/drawing/2014/main" val="855321213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D6E012AA-0004-49EA-A022-D041BD205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622175" y="-72930"/>
            <a:ext cx="28880071" cy="530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21464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тақырыб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тақырыб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683</Words>
  <Application>Microsoft Office PowerPoint</Application>
  <PresentationFormat>Широкоэкранный</PresentationFormat>
  <Paragraphs>248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тақырыбы</vt:lpstr>
      <vt:lpstr>Тема Office</vt:lpstr>
      <vt:lpstr>Презентация PowerPoint</vt:lpstr>
      <vt:lpstr>ЕМТИХАННЫҢ  МАҚСАТ-МІНДЕТТЕРІ</vt:lpstr>
      <vt:lpstr> ЕМТИХАН ТАПСЫРМАЛАРЫНЫҢ МАЗМҰНЫ </vt:lpstr>
      <vt:lpstr>2025-2026  оқу жылындағы  5-8, 10 сынып оқушыларының Қазақ тілі пәні бойынша емтихан кестесі </vt:lpstr>
      <vt:lpstr>2025-2026  оқу жылындағы  5-8, 10 сынып оқушыларының Қазақ тілі пәні бойынша емтихан кестесі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көрсетілімі</dc:title>
  <dc:creator>Пользователь</dc:creator>
  <cp:lastModifiedBy>UserM4</cp:lastModifiedBy>
  <cp:revision>100</cp:revision>
  <dcterms:created xsi:type="dcterms:W3CDTF">2022-02-23T14:25:00Z</dcterms:created>
  <dcterms:modified xsi:type="dcterms:W3CDTF">2026-05-12T10:20:00Z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63C21FD582214CE289AFD38BDC47DB84</vt:lpwstr>
  </property>
  <property fmtid="{D5CDD505-2E9C-101B-9397-08002B2CF9AE}" pid="3" name="KSOProductBuildVer">
    <vt:lpwstr>1049-11.2.0.11537</vt:lpwstr>
  </property>
</Properties>
</file>