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02.04.2024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285728"/>
            <a:ext cx="8358246" cy="1470025"/>
          </a:xfrm>
        </p:spPr>
        <p:txBody>
          <a:bodyPr>
            <a:normAutofit fontScale="90000"/>
          </a:bodyPr>
          <a:lstStyle/>
          <a:p>
            <a:pPr algn="ctr"/>
            <a:r>
              <a:rPr lang="ru-RU" sz="2400" b="1" dirty="0" err="1" smtClean="0">
                <a:solidFill>
                  <a:srgbClr val="FF0000"/>
                </a:solidFill>
                <a:latin typeface="Times New Roman" panose="02020603050405020304" pitchFamily="18" charset="0"/>
                <a:cs typeface="Times New Roman" panose="02020603050405020304" pitchFamily="18" charset="0"/>
              </a:rPr>
              <a:t>Құрметті</a:t>
            </a:r>
            <a:r>
              <a:rPr lang="ru-RU" sz="2400" b="1" dirty="0" smtClean="0">
                <a:solidFill>
                  <a:srgbClr val="FF0000"/>
                </a:solidFill>
                <a:latin typeface="Times New Roman" panose="02020603050405020304" pitchFamily="18" charset="0"/>
                <a:cs typeface="Times New Roman" panose="02020603050405020304" pitchFamily="18" charset="0"/>
              </a:rPr>
              <a:t> </a:t>
            </a:r>
            <a:r>
              <a:rPr lang="kk-KZ" sz="2400" b="1" dirty="0" smtClean="0">
                <a:solidFill>
                  <a:srgbClr val="FF0000"/>
                </a:solidFill>
                <a:latin typeface="Times New Roman" panose="02020603050405020304" pitchFamily="18" charset="0"/>
                <a:cs typeface="Times New Roman" panose="02020603050405020304" pitchFamily="18" charset="0"/>
              </a:rPr>
              <a:t>БОЛАШАҚ </a:t>
            </a:r>
            <a:r>
              <a:rPr lang="ru-RU" sz="2400" b="1" dirty="0" err="1" smtClean="0">
                <a:solidFill>
                  <a:srgbClr val="FF0000"/>
                </a:solidFill>
                <a:latin typeface="Times New Roman" panose="02020603050405020304" pitchFamily="18" charset="0"/>
                <a:cs typeface="Times New Roman" panose="02020603050405020304" pitchFamily="18" charset="0"/>
              </a:rPr>
              <a:t>бірінші</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сынып</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оқушыларының</a:t>
            </a:r>
            <a:r>
              <a:rPr lang="ru-RU" sz="2400" b="1" dirty="0" smtClean="0">
                <a:solidFill>
                  <a:srgbClr val="FF0000"/>
                </a:solidFill>
                <a:latin typeface="Times New Roman" panose="02020603050405020304" pitchFamily="18" charset="0"/>
                <a:cs typeface="Times New Roman" panose="02020603050405020304" pitchFamily="18" charset="0"/>
              </a:rPr>
              <a:t> </a:t>
            </a:r>
            <a:br>
              <a:rPr lang="ru-RU" sz="2400" b="1" dirty="0" smtClean="0">
                <a:solidFill>
                  <a:srgbClr val="FF0000"/>
                </a:solidFill>
                <a:latin typeface="Times New Roman" panose="02020603050405020304" pitchFamily="18" charset="0"/>
                <a:cs typeface="Times New Roman" panose="02020603050405020304" pitchFamily="18" charset="0"/>
              </a:rPr>
            </a:br>
            <a:r>
              <a:rPr lang="ru-RU" sz="2400" b="1" dirty="0" err="1" smtClean="0">
                <a:solidFill>
                  <a:srgbClr val="FF0000"/>
                </a:solidFill>
                <a:latin typeface="Times New Roman" panose="02020603050405020304" pitchFamily="18" charset="0"/>
                <a:cs typeface="Times New Roman" panose="02020603050405020304" pitchFamily="18" charset="0"/>
              </a:rPr>
              <a:t>ата-аналары</a:t>
            </a:r>
            <a:r>
              <a:rPr lang="ru-RU" sz="2400" b="1" dirty="0" smtClean="0">
                <a:solidFill>
                  <a:srgbClr val="FF0000"/>
                </a:solidFill>
                <a:latin typeface="Times New Roman" panose="02020603050405020304" pitchFamily="18" charset="0"/>
                <a:cs typeface="Times New Roman" panose="02020603050405020304" pitchFamily="18" charset="0"/>
              </a:rPr>
              <a:t>!</a:t>
            </a:r>
            <a:br>
              <a:rPr lang="ru-RU" sz="2400" b="1" dirty="0" smtClean="0">
                <a:solidFill>
                  <a:srgbClr val="FF0000"/>
                </a:solidFill>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a:t>
            </a:r>
            <a:r>
              <a:rPr lang="ru-RU" sz="2400" b="1" dirty="0" err="1" smtClean="0">
                <a:latin typeface="Times New Roman" panose="02020603050405020304" pitchFamily="18" charset="0"/>
                <a:cs typeface="Times New Roman" panose="02020603050405020304" pitchFamily="18" charset="0"/>
              </a:rPr>
              <a:t>Ақсу</a:t>
            </a: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қаласының</a:t>
            </a: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Ыбырай</a:t>
            </a: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Алтынсарин</a:t>
            </a: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атындағы</a:t>
            </a: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қазақ</a:t>
            </a:r>
            <a:r>
              <a:rPr lang="ru-RU" sz="2400" b="1" dirty="0" smtClean="0">
                <a:latin typeface="Times New Roman" panose="02020603050405020304" pitchFamily="18" charset="0"/>
                <a:cs typeface="Times New Roman" panose="02020603050405020304" pitchFamily="18" charset="0"/>
              </a:rPr>
              <a:t> орта </a:t>
            </a:r>
            <a:r>
              <a:rPr lang="ru-RU" sz="2400" b="1" dirty="0" err="1" smtClean="0">
                <a:latin typeface="Times New Roman" panose="02020603050405020304" pitchFamily="18" charset="0"/>
                <a:cs typeface="Times New Roman" panose="02020603050405020304" pitchFamily="18" charset="0"/>
              </a:rPr>
              <a:t>мектебі</a:t>
            </a:r>
            <a:r>
              <a:rPr lang="ru-RU" sz="2400" b="1" dirty="0" smtClean="0">
                <a:latin typeface="Times New Roman" panose="02020603050405020304" pitchFamily="18" charset="0"/>
                <a:cs typeface="Times New Roman" panose="02020603050405020304" pitchFamily="18" charset="0"/>
              </a:rPr>
              <a:t>» КММ </a:t>
            </a:r>
            <a:r>
              <a:rPr lang="ru-RU" sz="2400" b="1" dirty="0" err="1" smtClean="0">
                <a:latin typeface="Times New Roman" panose="02020603050405020304" pitchFamily="18" charset="0"/>
                <a:cs typeface="Times New Roman" panose="02020603050405020304" pitchFamily="18" charset="0"/>
              </a:rPr>
              <a:t>әкімшілігі</a:t>
            </a:r>
            <a:r>
              <a:rPr lang="ru-RU" sz="2400" b="1" dirty="0" smtClean="0">
                <a:latin typeface="Times New Roman" panose="02020603050405020304" pitchFamily="18" charset="0"/>
                <a:cs typeface="Times New Roman" panose="02020603050405020304" pitchFamily="18" charset="0"/>
              </a:rPr>
              <a:t/>
            </a:r>
            <a:br>
              <a:rPr lang="ru-RU" sz="2400" b="1"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ХАБАРЛАНДЫРАДЫ</a:t>
            </a:r>
          </a:p>
        </p:txBody>
      </p:sp>
      <p:sp>
        <p:nvSpPr>
          <p:cNvPr id="3" name="Подзаголовок 2"/>
          <p:cNvSpPr>
            <a:spLocks noGrp="1"/>
          </p:cNvSpPr>
          <p:nvPr>
            <p:ph type="subTitle" idx="1"/>
          </p:nvPr>
        </p:nvSpPr>
        <p:spPr>
          <a:xfrm>
            <a:off x="357158" y="1857364"/>
            <a:ext cx="8572560" cy="4643470"/>
          </a:xfrm>
        </p:spPr>
        <p:txBody>
          <a:bodyPr>
            <a:normAutofit fontScale="47500" lnSpcReduction="20000"/>
          </a:bodyPr>
          <a:lstStyle/>
          <a:p>
            <a:pPr algn="just"/>
            <a:r>
              <a:rPr lang="kk-KZ" sz="2900" b="1" dirty="0" smtClean="0">
                <a:latin typeface="Times New Roman" pitchFamily="18" charset="0"/>
                <a:cs typeface="Times New Roman" pitchFamily="18" charset="0"/>
              </a:rPr>
              <a:t>	</a:t>
            </a:r>
            <a:r>
              <a:rPr lang="kk-KZ" sz="3400" b="1" dirty="0" smtClean="0">
                <a:solidFill>
                  <a:schemeClr val="tx1"/>
                </a:solidFill>
                <a:latin typeface="Times New Roman" pitchFamily="18" charset="0"/>
                <a:cs typeface="Times New Roman" pitchFamily="18" charset="0"/>
              </a:rPr>
              <a:t>1 сәуірден бастап</a:t>
            </a:r>
            <a:r>
              <a:rPr lang="kk-KZ" sz="3400" dirty="0" smtClean="0">
                <a:solidFill>
                  <a:schemeClr val="tx1"/>
                </a:solidFill>
                <a:latin typeface="Times New Roman" pitchFamily="18" charset="0"/>
                <a:cs typeface="Times New Roman" pitchFamily="18" charset="0"/>
              </a:rPr>
              <a:t> балаларды бірінші сыныпқа қабылдау үшін өтініштер қабылданып жатыр. 2024 жылдан бастап құжаттарды қабылдау мерзімі </a:t>
            </a:r>
            <a:r>
              <a:rPr lang="kk-KZ" sz="3400" b="1" dirty="0" smtClean="0">
                <a:solidFill>
                  <a:schemeClr val="tx1"/>
                </a:solidFill>
                <a:latin typeface="Times New Roman" pitchFamily="18" charset="0"/>
                <a:cs typeface="Times New Roman" pitchFamily="18" charset="0"/>
              </a:rPr>
              <a:t>күнтізбелік жылдың 31 тамызына</a:t>
            </a:r>
            <a:r>
              <a:rPr lang="kk-KZ" sz="3400" dirty="0" smtClean="0">
                <a:solidFill>
                  <a:schemeClr val="tx1"/>
                </a:solidFill>
                <a:latin typeface="Times New Roman" pitchFamily="18" charset="0"/>
                <a:cs typeface="Times New Roman" pitchFamily="18" charset="0"/>
              </a:rPr>
              <a:t> дейін ұзартылды</a:t>
            </a:r>
            <a:endParaRPr lang="ru-RU" sz="3400" dirty="0" smtClean="0">
              <a:solidFill>
                <a:schemeClr val="tx1"/>
              </a:solidFill>
              <a:latin typeface="Times New Roman" pitchFamily="18" charset="0"/>
              <a:cs typeface="Times New Roman" pitchFamily="18" charset="0"/>
            </a:endParaRPr>
          </a:p>
          <a:p>
            <a:pPr algn="just"/>
            <a:r>
              <a:rPr lang="kk-KZ" sz="3400" dirty="0" smtClean="0">
                <a:solidFill>
                  <a:schemeClr val="tx1"/>
                </a:solidFill>
                <a:latin typeface="Times New Roman" pitchFamily="18" charset="0"/>
                <a:cs typeface="Times New Roman" pitchFamily="18" charset="0"/>
              </a:rPr>
              <a:t>	Балаларды мектепке қабылдау тәртібі 2018 жылғы 12 қазандағы № 564 бұйрықпен бекітілген Үлгілік қағидаларда айқындалған. 2024-2025 оқу жылына қабылданатын бірінші сыныпқа алты жастан бастап даярлық деңгейіне қарамастан балалар және ағымдағы күнтізбелік жылы алты жасқа толатын, білім беру ұйымының қызмет көрсету аумағында тұратын балалар келесі құжаттарды ұсынумен қабылданады:</a:t>
            </a:r>
            <a:endParaRPr lang="ru-RU" sz="3400" dirty="0" smtClean="0">
              <a:solidFill>
                <a:schemeClr val="tx1"/>
              </a:solidFill>
              <a:latin typeface="Times New Roman" pitchFamily="18" charset="0"/>
              <a:cs typeface="Times New Roman" pitchFamily="18" charset="0"/>
            </a:endParaRPr>
          </a:p>
          <a:p>
            <a:pPr lvl="0" algn="just"/>
            <a:r>
              <a:rPr lang="kk-KZ" sz="3400" dirty="0" smtClean="0">
                <a:solidFill>
                  <a:schemeClr val="tx1"/>
                </a:solidFill>
                <a:latin typeface="Times New Roman" pitchFamily="18" charset="0"/>
                <a:cs typeface="Times New Roman" pitchFamily="18" charset="0"/>
              </a:rPr>
              <a:t> - мәлімдеме;</a:t>
            </a:r>
            <a:endParaRPr lang="ru-RU" sz="3400" dirty="0" smtClean="0">
              <a:solidFill>
                <a:schemeClr val="tx1"/>
              </a:solidFill>
              <a:latin typeface="Times New Roman" pitchFamily="18" charset="0"/>
              <a:cs typeface="Times New Roman" pitchFamily="18" charset="0"/>
            </a:endParaRPr>
          </a:p>
          <a:p>
            <a:pPr lvl="0" algn="just"/>
            <a:r>
              <a:rPr lang="kk-KZ" sz="3400" dirty="0" smtClean="0">
                <a:solidFill>
                  <a:schemeClr val="tx1"/>
                </a:solidFill>
                <a:latin typeface="Times New Roman" pitchFamily="18" charset="0"/>
                <a:cs typeface="Times New Roman" pitchFamily="18" charset="0"/>
              </a:rPr>
              <a:t> - өлшемі 3х4 см баланың суреті (2 дана);</a:t>
            </a:r>
          </a:p>
          <a:p>
            <a:pPr lvl="0" algn="just"/>
            <a:r>
              <a:rPr lang="kk-KZ" sz="3400" dirty="0" smtClean="0">
                <a:solidFill>
                  <a:schemeClr val="tx1"/>
                </a:solidFill>
                <a:latin typeface="Times New Roman" pitchFamily="18" charset="0"/>
                <a:cs typeface="Times New Roman" pitchFamily="18" charset="0"/>
              </a:rPr>
              <a:t>- Баланың туу туралы куәлігінің көшірмесі; </a:t>
            </a:r>
          </a:p>
          <a:p>
            <a:pPr lvl="0" algn="just"/>
            <a:r>
              <a:rPr lang="kk-KZ" sz="3400" dirty="0" smtClean="0">
                <a:solidFill>
                  <a:schemeClr val="tx1"/>
                </a:solidFill>
                <a:latin typeface="Times New Roman" pitchFamily="18" charset="0"/>
                <a:cs typeface="Times New Roman" pitchFamily="18" charset="0"/>
              </a:rPr>
              <a:t>- Баланың денсаулығы туралы құжаттар (№052-2у нысан және 065/у нысан).</a:t>
            </a:r>
            <a:endParaRPr lang="ru-RU" sz="3400" dirty="0" smtClean="0">
              <a:solidFill>
                <a:schemeClr val="tx1"/>
              </a:solidFill>
              <a:latin typeface="Times New Roman" pitchFamily="18" charset="0"/>
              <a:cs typeface="Times New Roman" pitchFamily="18" charset="0"/>
            </a:endParaRPr>
          </a:p>
          <a:p>
            <a:pPr algn="ctr">
              <a:lnSpc>
                <a:spcPct val="110000"/>
              </a:lnSpc>
            </a:pPr>
            <a:r>
              <a:rPr lang="ru-RU" sz="3400" b="1" dirty="0" smtClean="0">
                <a:solidFill>
                  <a:srgbClr val="0000FF"/>
                </a:solidFill>
                <a:latin typeface="Times New Roman" panose="02020603050405020304" pitchFamily="18" charset="0"/>
                <a:cs typeface="Times New Roman" panose="02020603050405020304" pitchFamily="18" charset="0"/>
              </a:rPr>
              <a:t>1) 065/у </a:t>
            </a:r>
            <a:r>
              <a:rPr lang="ru-RU" sz="3400" b="1" dirty="0" err="1" smtClean="0">
                <a:solidFill>
                  <a:srgbClr val="0000FF"/>
                </a:solidFill>
                <a:latin typeface="Times New Roman" panose="02020603050405020304" pitchFamily="18" charset="0"/>
                <a:cs typeface="Times New Roman" panose="02020603050405020304" pitchFamily="18" charset="0"/>
              </a:rPr>
              <a:t>нысан</a:t>
            </a:r>
            <a:r>
              <a:rPr lang="ru-RU" sz="3400" b="1" dirty="0" smtClean="0">
                <a:solidFill>
                  <a:srgbClr val="0000FF"/>
                </a:solidFill>
                <a:latin typeface="Times New Roman" panose="02020603050405020304" pitchFamily="18" charset="0"/>
                <a:cs typeface="Times New Roman" panose="02020603050405020304" pitchFamily="18" charset="0"/>
              </a:rPr>
              <a:t> - </a:t>
            </a:r>
            <a:r>
              <a:rPr lang="ru-RU" sz="3400" b="1" dirty="0" err="1" smtClean="0">
                <a:solidFill>
                  <a:srgbClr val="0000FF"/>
                </a:solidFill>
                <a:latin typeface="Times New Roman" panose="02020603050405020304" pitchFamily="18" charset="0"/>
                <a:cs typeface="Times New Roman" panose="02020603050405020304" pitchFamily="18" charset="0"/>
              </a:rPr>
              <a:t>Профилактикалық</a:t>
            </a:r>
            <a:r>
              <a:rPr lang="ru-RU" sz="3400" b="1" dirty="0" smtClean="0">
                <a:solidFill>
                  <a:srgbClr val="0000FF"/>
                </a:solidFill>
                <a:latin typeface="Times New Roman" panose="02020603050405020304" pitchFamily="18" charset="0"/>
                <a:cs typeface="Times New Roman" panose="02020603050405020304" pitchFamily="18" charset="0"/>
              </a:rPr>
              <a:t> </a:t>
            </a:r>
            <a:r>
              <a:rPr lang="ru-RU" sz="3400" b="1" dirty="0" err="1" smtClean="0">
                <a:solidFill>
                  <a:srgbClr val="0000FF"/>
                </a:solidFill>
                <a:latin typeface="Times New Roman" panose="02020603050405020304" pitchFamily="18" charset="0"/>
                <a:cs typeface="Times New Roman" panose="02020603050405020304" pitchFamily="18" charset="0"/>
              </a:rPr>
              <a:t>егу</a:t>
            </a:r>
            <a:r>
              <a:rPr lang="ru-RU" sz="3400" b="1" dirty="0" smtClean="0">
                <a:solidFill>
                  <a:srgbClr val="0000FF"/>
                </a:solidFill>
                <a:latin typeface="Times New Roman" panose="02020603050405020304" pitchFamily="18" charset="0"/>
                <a:cs typeface="Times New Roman" panose="02020603050405020304" pitchFamily="18" charset="0"/>
              </a:rPr>
              <a:t> </a:t>
            </a:r>
            <a:r>
              <a:rPr lang="ru-RU" sz="3400" b="1" dirty="0" err="1" smtClean="0">
                <a:solidFill>
                  <a:srgbClr val="0000FF"/>
                </a:solidFill>
                <a:latin typeface="Times New Roman" panose="02020603050405020304" pitchFamily="18" charset="0"/>
                <a:cs typeface="Times New Roman" panose="02020603050405020304" pitchFamily="18" charset="0"/>
              </a:rPr>
              <a:t>картасы</a:t>
            </a:r>
            <a:endParaRPr lang="ru-RU" sz="3400" b="1" dirty="0" smtClean="0">
              <a:solidFill>
                <a:srgbClr val="0000FF"/>
              </a:solidFill>
              <a:latin typeface="Times New Roman" panose="02020603050405020304" pitchFamily="18" charset="0"/>
              <a:cs typeface="Times New Roman" panose="02020603050405020304" pitchFamily="18" charset="0"/>
            </a:endParaRPr>
          </a:p>
          <a:p>
            <a:pPr algn="ctr">
              <a:lnSpc>
                <a:spcPct val="110000"/>
              </a:lnSpc>
            </a:pPr>
            <a:r>
              <a:rPr lang="ru-RU" sz="3400" b="1" dirty="0" smtClean="0">
                <a:solidFill>
                  <a:srgbClr val="0000FF"/>
                </a:solidFill>
                <a:latin typeface="Times New Roman" panose="02020603050405020304" pitchFamily="18" charset="0"/>
                <a:cs typeface="Times New Roman" panose="02020603050405020304" pitchFamily="18" charset="0"/>
              </a:rPr>
              <a:t>2) 052-2/у </a:t>
            </a:r>
            <a:r>
              <a:rPr lang="ru-RU" sz="3400" b="1" dirty="0" err="1" smtClean="0">
                <a:solidFill>
                  <a:srgbClr val="0000FF"/>
                </a:solidFill>
                <a:latin typeface="Times New Roman" panose="02020603050405020304" pitchFamily="18" charset="0"/>
                <a:cs typeface="Times New Roman" panose="02020603050405020304" pitchFamily="18" charset="0"/>
              </a:rPr>
              <a:t>нысаны</a:t>
            </a:r>
            <a:r>
              <a:rPr lang="ru-RU" sz="3400" b="1" dirty="0" smtClean="0">
                <a:solidFill>
                  <a:srgbClr val="0000FF"/>
                </a:solidFill>
                <a:latin typeface="Times New Roman" panose="02020603050405020304" pitchFamily="18" charset="0"/>
                <a:cs typeface="Times New Roman" panose="02020603050405020304" pitchFamily="18" charset="0"/>
              </a:rPr>
              <a:t> - </a:t>
            </a:r>
            <a:r>
              <a:rPr lang="ru-RU" sz="3400" b="1" dirty="0" err="1" smtClean="0">
                <a:solidFill>
                  <a:srgbClr val="0000FF"/>
                </a:solidFill>
                <a:latin typeface="Times New Roman" panose="02020603050405020304" pitchFamily="18" charset="0"/>
                <a:cs typeface="Times New Roman" panose="02020603050405020304" pitchFamily="18" charset="0"/>
              </a:rPr>
              <a:t>Баланың</a:t>
            </a:r>
            <a:r>
              <a:rPr lang="ru-RU" sz="3400" b="1" dirty="0" smtClean="0">
                <a:solidFill>
                  <a:srgbClr val="0000FF"/>
                </a:solidFill>
                <a:latin typeface="Times New Roman" panose="02020603050405020304" pitchFamily="18" charset="0"/>
                <a:cs typeface="Times New Roman" panose="02020603050405020304" pitchFamily="18" charset="0"/>
              </a:rPr>
              <a:t> </a:t>
            </a:r>
            <a:r>
              <a:rPr lang="ru-RU" sz="3400" b="1" dirty="0" err="1" smtClean="0">
                <a:solidFill>
                  <a:srgbClr val="0000FF"/>
                </a:solidFill>
                <a:latin typeface="Times New Roman" panose="02020603050405020304" pitchFamily="18" charset="0"/>
                <a:cs typeface="Times New Roman" panose="02020603050405020304" pitchFamily="18" charset="0"/>
              </a:rPr>
              <a:t>денсаулық</a:t>
            </a:r>
            <a:r>
              <a:rPr lang="ru-RU" sz="3400" b="1" dirty="0" smtClean="0">
                <a:solidFill>
                  <a:srgbClr val="0000FF"/>
                </a:solidFill>
                <a:latin typeface="Times New Roman" panose="02020603050405020304" pitchFamily="18" charset="0"/>
                <a:cs typeface="Times New Roman" panose="02020603050405020304" pitchFamily="18" charset="0"/>
              </a:rPr>
              <a:t> </a:t>
            </a:r>
            <a:r>
              <a:rPr lang="ru-RU" sz="3400" b="1" dirty="0" err="1" smtClean="0">
                <a:solidFill>
                  <a:srgbClr val="0000FF"/>
                </a:solidFill>
                <a:latin typeface="Times New Roman" panose="02020603050405020304" pitchFamily="18" charset="0"/>
                <a:cs typeface="Times New Roman" panose="02020603050405020304" pitchFamily="18" charset="0"/>
              </a:rPr>
              <a:t>паспорты</a:t>
            </a:r>
            <a:endParaRPr lang="ru-RU" sz="3400" b="1" dirty="0" smtClean="0">
              <a:solidFill>
                <a:srgbClr val="0000FF"/>
              </a:solidFill>
              <a:latin typeface="Times New Roman" panose="02020603050405020304" pitchFamily="18" charset="0"/>
              <a:cs typeface="Times New Roman" panose="02020603050405020304" pitchFamily="18" charset="0"/>
            </a:endParaRPr>
          </a:p>
          <a:p>
            <a:pPr algn="ctr">
              <a:lnSpc>
                <a:spcPct val="110000"/>
              </a:lnSpc>
            </a:pPr>
            <a:endParaRPr lang="ru-RU" sz="3400" b="1" dirty="0">
              <a:solidFill>
                <a:srgbClr val="0000FF"/>
              </a:solidFill>
              <a:latin typeface="Times New Roman" panose="02020603050405020304" pitchFamily="18" charset="0"/>
              <a:cs typeface="Times New Roman" panose="02020603050405020304" pitchFamily="18" charset="0"/>
            </a:endParaRPr>
          </a:p>
          <a:p>
            <a:pPr algn="r">
              <a:lnSpc>
                <a:spcPct val="110000"/>
              </a:lnSpc>
            </a:pPr>
            <a:endParaRPr lang="kk-KZ" sz="3400" b="1" dirty="0" smtClean="0">
              <a:solidFill>
                <a:srgbClr val="0000FF"/>
              </a:solidFill>
              <a:latin typeface="Times New Roman" panose="02020603050405020304" pitchFamily="18" charset="0"/>
              <a:cs typeface="Times New Roman" panose="02020603050405020304" pitchFamily="18" charset="0"/>
            </a:endParaRPr>
          </a:p>
          <a:p>
            <a:pPr algn="r">
              <a:lnSpc>
                <a:spcPct val="110000"/>
              </a:lnSpc>
            </a:pPr>
            <a:r>
              <a:rPr lang="kk-KZ" sz="3400" b="1" dirty="0" smtClean="0">
                <a:solidFill>
                  <a:srgbClr val="0000FF"/>
                </a:solidFill>
                <a:latin typeface="Times New Roman" panose="02020603050405020304" pitchFamily="18" charset="0"/>
                <a:cs typeface="Times New Roman" panose="02020603050405020304" pitchFamily="18" charset="0"/>
              </a:rPr>
              <a:t>Байланыс нөмерлер: 87054818288 – оқу ісінің меңгерушісі </a:t>
            </a:r>
          </a:p>
          <a:p>
            <a:pPr algn="r">
              <a:lnSpc>
                <a:spcPct val="110000"/>
              </a:lnSpc>
            </a:pPr>
            <a:r>
              <a:rPr lang="kk-KZ" sz="3400" b="1" dirty="0" smtClean="0">
                <a:solidFill>
                  <a:srgbClr val="0000FF"/>
                </a:solidFill>
                <a:latin typeface="Times New Roman" panose="02020603050405020304" pitchFamily="18" charset="0"/>
                <a:cs typeface="Times New Roman" panose="02020603050405020304" pitchFamily="18" charset="0"/>
              </a:rPr>
              <a:t>                                     87056408663 – жауапты қызметкер</a:t>
            </a:r>
            <a:endParaRPr lang="ru-RU" sz="3400" b="1" dirty="0" smtClean="0">
              <a:solidFill>
                <a:srgbClr val="0000FF"/>
              </a:solidFill>
              <a:latin typeface="Times New Roman" panose="02020603050405020304" pitchFamily="18" charset="0"/>
              <a:cs typeface="Times New Roman" panose="02020603050405020304" pitchFamily="18" charset="0"/>
            </a:endParaRPr>
          </a:p>
          <a:p>
            <a:pPr algn="ctr">
              <a:lnSpc>
                <a:spcPct val="110000"/>
              </a:lnSpc>
            </a:pPr>
            <a:endParaRPr lang="ru-RU" sz="3400" b="1" dirty="0" smtClean="0">
              <a:solidFill>
                <a:srgbClr val="0000FF"/>
              </a:solidFill>
              <a:latin typeface="Times New Roman" panose="02020603050405020304" pitchFamily="18" charset="0"/>
              <a:cs typeface="Times New Roman" panose="02020603050405020304" pitchFamily="18" charset="0"/>
            </a:endParaRPr>
          </a:p>
          <a:p>
            <a:pPr algn="l"/>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5</Words>
  <PresentationFormat>Экран (4:3)</PresentationFormat>
  <Paragraphs>13</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Құрметті БОЛАШАҚ бірінші сынып оқушыларының  ата-аналары! «Ақсу қаласының Ыбырай Алтынсарин атындағы қазақ орта мектебі» КММ әкімшілігі ХАБАРЛАНДЫРАДЫ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Құрметті БОЛАШАҚ бірінші сынып оқушыларының  ата-аналары! «Ақсу қаласының Ыбырай Алтынсарин атындағы қазақ орта мектебі» КММ әкімшілігі ХАБАРЛАНДЫРАДЫ</dc:title>
  <dc:creator>25-9</dc:creator>
  <cp:lastModifiedBy>25-9</cp:lastModifiedBy>
  <cp:revision>3</cp:revision>
  <dcterms:created xsi:type="dcterms:W3CDTF">2024-04-02T07:09:01Z</dcterms:created>
  <dcterms:modified xsi:type="dcterms:W3CDTF">2024-04-02T07:25:03Z</dcterms:modified>
</cp:coreProperties>
</file>